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89" r:id="rId2"/>
    <p:sldId id="304" r:id="rId3"/>
    <p:sldId id="398" r:id="rId4"/>
    <p:sldId id="399" r:id="rId5"/>
    <p:sldId id="394" r:id="rId6"/>
    <p:sldId id="400" r:id="rId7"/>
    <p:sldId id="369" r:id="rId8"/>
    <p:sldId id="306" r:id="rId9"/>
    <p:sldId id="396" r:id="rId10"/>
    <p:sldId id="402" r:id="rId11"/>
    <p:sldId id="401" r:id="rId12"/>
    <p:sldId id="380" r:id="rId13"/>
    <p:sldId id="265" r:id="rId14"/>
    <p:sldId id="403" r:id="rId15"/>
    <p:sldId id="377" r:id="rId1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rsh, Timothy A (FAA)" initials="HTA(" lastIdx="3" clrIdx="0">
    <p:extLst>
      <p:ext uri="{19B8F6BF-5375-455C-9EA6-DF929625EA0E}">
        <p15:presenceInfo xmlns:p15="http://schemas.microsoft.com/office/powerpoint/2012/main" userId="S-1-5-21-3215564045-1863808890-1157122868-33866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1578F"/>
    <a:srgbClr val="FF0000"/>
    <a:srgbClr val="0F4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autoAdjust="0"/>
  </p:normalViewPr>
  <p:slideViewPr>
    <p:cSldViewPr>
      <p:cViewPr varScale="1">
        <p:scale>
          <a:sx n="72" d="100"/>
          <a:sy n="72" d="100"/>
        </p:scale>
        <p:origin x="624" y="54"/>
      </p:cViewPr>
      <p:guideLst>
        <p:guide orient="horz" pos="2160"/>
        <p:guide pos="2880"/>
      </p:guideLst>
    </p:cSldViewPr>
  </p:slideViewPr>
  <p:notesTextViewPr>
    <p:cViewPr>
      <p:scale>
        <a:sx n="100" d="100"/>
        <a:sy n="100" d="100"/>
      </p:scale>
      <p:origin x="0" y="0"/>
    </p:cViewPr>
  </p:notesTextViewPr>
  <p:sorterViewPr>
    <p:cViewPr>
      <p:scale>
        <a:sx n="43" d="100"/>
        <a:sy n="43"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altLang="en-US"/>
          </a:p>
        </p:txBody>
      </p:sp>
      <p:sp>
        <p:nvSpPr>
          <p:cNvPr id="37891"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altLang="en-US"/>
          </a:p>
        </p:txBody>
      </p:sp>
      <p:sp>
        <p:nvSpPr>
          <p:cNvPr id="3584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7893"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37894"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altLang="en-US"/>
          </a:p>
        </p:txBody>
      </p:sp>
      <p:sp>
        <p:nvSpPr>
          <p:cNvPr id="37895"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221C274A-9C1B-44C8-BEA3-58CF2B23F62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02275C-8FA5-4F6F-9C43-0ADDECD7BA10}" type="slidenum">
              <a:rPr lang="en-US" altLang="en-US"/>
              <a:pPr eaLnBrk="1" hangingPunct="1"/>
              <a:t>1</a:t>
            </a:fld>
            <a:endParaRPr lang="en-US" alt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xfrm>
            <a:off x="935038" y="4416425"/>
            <a:ext cx="5140325" cy="4183063"/>
          </a:xfrm>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951DD5C-19CB-4CB9-83E6-4430A88C665D}" type="slidenum">
              <a:rPr lang="en-US" altLang="en-US"/>
              <a:pPr eaLnBrk="1" hangingPunct="1"/>
              <a:t>13</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951DD5C-19CB-4CB9-83E6-4430A88C665D}" type="slidenum">
              <a:rPr lang="en-US" altLang="en-US"/>
              <a:pPr eaLnBrk="1" hangingPunct="1"/>
              <a:t>14</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3184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C274A-9C1B-44C8-BEA3-58CF2B23F62D}" type="slidenum">
              <a:rPr lang="en-US" altLang="en-US" smtClean="0"/>
              <a:pPr/>
              <a:t>15</a:t>
            </a:fld>
            <a:endParaRPr lang="en-US" altLang="en-US"/>
          </a:p>
        </p:txBody>
      </p:sp>
    </p:spTree>
    <p:extLst>
      <p:ext uri="{BB962C8B-B14F-4D97-AF65-F5344CB8AC3E}">
        <p14:creationId xmlns:p14="http://schemas.microsoft.com/office/powerpoint/2010/main" val="1695576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CF4BE45-4C7C-4DE0-BE16-B3F45B487D12}" type="slidenum">
              <a:rPr lang="en-US" altLang="en-US"/>
              <a:pPr eaLnBrk="1" hangingPunct="1"/>
              <a:t>2</a:t>
            </a:fld>
            <a:endParaRPr lang="en-US"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CF4BE45-4C7C-4DE0-BE16-B3F45B487D12}" type="slidenum">
              <a:rPr lang="en-US" altLang="en-US"/>
              <a:pPr eaLnBrk="1" hangingPunct="1"/>
              <a:t>3</a:t>
            </a:fld>
            <a:endParaRPr lang="en-US"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12972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CF4BE45-4C7C-4DE0-BE16-B3F45B487D12}" type="slidenum">
              <a:rPr lang="en-US" altLang="en-US"/>
              <a:pPr eaLnBrk="1" hangingPunct="1"/>
              <a:t>4</a:t>
            </a:fld>
            <a:endParaRPr lang="en-US"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943284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09EE18-44DC-4D2A-A485-9550EC760130}"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008186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09EE18-44DC-4D2A-A485-9550EC760130}"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90760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B61C59-B611-4B50-8FE6-7E4639A333EA}" type="slidenum">
              <a:rPr lang="en-US" altLang="en-US"/>
              <a:pPr eaLnBrk="1" hangingPunct="1"/>
              <a:t>7</a:t>
            </a:fld>
            <a:endParaRPr lang="en-US" alt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309408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3714963-F569-440C-85C4-D88BF4500468}" type="slidenum">
              <a:rPr lang="en-US" altLang="en-US"/>
              <a:pPr eaLnBrk="1" hangingPunct="1"/>
              <a:t>8</a:t>
            </a:fld>
            <a:endParaRPr lang="en-US" alt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0C96E3-E8DC-46E1-A73D-DBBC596E4BC7}"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283332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C5CCB5FE-59FB-4C9C-93BC-8D7318D57642}" type="slidenum">
              <a:rPr lang="en-US" altLang="en-US"/>
              <a:pPr/>
              <a:t>‹#›</a:t>
            </a:fld>
            <a:endParaRPr lang="en-US" altLang="en-US"/>
          </a:p>
        </p:txBody>
      </p:sp>
    </p:spTree>
    <p:extLst>
      <p:ext uri="{BB962C8B-B14F-4D97-AF65-F5344CB8AC3E}">
        <p14:creationId xmlns:p14="http://schemas.microsoft.com/office/powerpoint/2010/main" val="2009202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FA01ED88-8F50-4867-9699-D55875897F50}" type="slidenum">
              <a:rPr lang="en-US" altLang="en-US"/>
              <a:pPr/>
              <a:t>‹#›</a:t>
            </a:fld>
            <a:endParaRPr lang="en-US" altLang="en-US"/>
          </a:p>
        </p:txBody>
      </p:sp>
    </p:spTree>
    <p:extLst>
      <p:ext uri="{BB962C8B-B14F-4D97-AF65-F5344CB8AC3E}">
        <p14:creationId xmlns:p14="http://schemas.microsoft.com/office/powerpoint/2010/main" val="416515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12BEE9CA-CD59-4F18-9B3F-95E2925405F0}" type="slidenum">
              <a:rPr lang="en-US" altLang="en-US"/>
              <a:pPr/>
              <a:t>‹#›</a:t>
            </a:fld>
            <a:endParaRPr lang="en-US" altLang="en-US"/>
          </a:p>
        </p:txBody>
      </p:sp>
    </p:spTree>
    <p:extLst>
      <p:ext uri="{BB962C8B-B14F-4D97-AF65-F5344CB8AC3E}">
        <p14:creationId xmlns:p14="http://schemas.microsoft.com/office/powerpoint/2010/main" val="192799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FCF1E461-79EA-4603-A633-C05D1247058A}" type="slidenum">
              <a:rPr lang="en-US" altLang="en-US"/>
              <a:pPr/>
              <a:t>‹#›</a:t>
            </a:fld>
            <a:endParaRPr lang="en-US" altLang="en-US"/>
          </a:p>
        </p:txBody>
      </p:sp>
    </p:spTree>
    <p:extLst>
      <p:ext uri="{BB962C8B-B14F-4D97-AF65-F5344CB8AC3E}">
        <p14:creationId xmlns:p14="http://schemas.microsoft.com/office/powerpoint/2010/main" val="34449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3BA2548B-7B8D-45AF-AD0A-EE32EF70FC26}" type="slidenum">
              <a:rPr lang="en-US" altLang="en-US"/>
              <a:pPr/>
              <a:t>‹#›</a:t>
            </a:fld>
            <a:endParaRPr lang="en-US" altLang="en-US"/>
          </a:p>
        </p:txBody>
      </p:sp>
    </p:spTree>
    <p:extLst>
      <p:ext uri="{BB962C8B-B14F-4D97-AF65-F5344CB8AC3E}">
        <p14:creationId xmlns:p14="http://schemas.microsoft.com/office/powerpoint/2010/main" val="463001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A240F1E9-3FDD-4E8C-8AD9-782F84691548}" type="slidenum">
              <a:rPr lang="en-US" altLang="en-US"/>
              <a:pPr/>
              <a:t>‹#›</a:t>
            </a:fld>
            <a:endParaRPr lang="en-US" altLang="en-US"/>
          </a:p>
        </p:txBody>
      </p:sp>
    </p:spTree>
    <p:extLst>
      <p:ext uri="{BB962C8B-B14F-4D97-AF65-F5344CB8AC3E}">
        <p14:creationId xmlns:p14="http://schemas.microsoft.com/office/powerpoint/2010/main" val="158204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A78E2505-3726-42C4-8224-31EE31251EAD}" type="slidenum">
              <a:rPr lang="en-US" altLang="en-US"/>
              <a:pPr/>
              <a:t>‹#›</a:t>
            </a:fld>
            <a:endParaRPr lang="en-US" altLang="en-US"/>
          </a:p>
        </p:txBody>
      </p:sp>
    </p:spTree>
    <p:extLst>
      <p:ext uri="{BB962C8B-B14F-4D97-AF65-F5344CB8AC3E}">
        <p14:creationId xmlns:p14="http://schemas.microsoft.com/office/powerpoint/2010/main" val="2076005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465833EF-DF3F-4683-8796-D76C2D0B862A}" type="slidenum">
              <a:rPr lang="en-US" altLang="en-US"/>
              <a:pPr/>
              <a:t>‹#›</a:t>
            </a:fld>
            <a:endParaRPr lang="en-US" altLang="en-US"/>
          </a:p>
        </p:txBody>
      </p:sp>
    </p:spTree>
    <p:extLst>
      <p:ext uri="{BB962C8B-B14F-4D97-AF65-F5344CB8AC3E}">
        <p14:creationId xmlns:p14="http://schemas.microsoft.com/office/powerpoint/2010/main" val="3515725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D1367BB8-531D-46B4-94D1-A01A193B272C}" type="slidenum">
              <a:rPr lang="en-US" altLang="en-US"/>
              <a:pPr/>
              <a:t>‹#›</a:t>
            </a:fld>
            <a:endParaRPr lang="en-US" altLang="en-US"/>
          </a:p>
        </p:txBody>
      </p:sp>
    </p:spTree>
    <p:extLst>
      <p:ext uri="{BB962C8B-B14F-4D97-AF65-F5344CB8AC3E}">
        <p14:creationId xmlns:p14="http://schemas.microsoft.com/office/powerpoint/2010/main" val="808692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B529540D-A3E2-423D-964F-F8DC34A76DEE}" type="slidenum">
              <a:rPr lang="en-US" altLang="en-US"/>
              <a:pPr/>
              <a:t>‹#›</a:t>
            </a:fld>
            <a:endParaRPr lang="en-US" altLang="en-US"/>
          </a:p>
        </p:txBody>
      </p:sp>
    </p:spTree>
    <p:extLst>
      <p:ext uri="{BB962C8B-B14F-4D97-AF65-F5344CB8AC3E}">
        <p14:creationId xmlns:p14="http://schemas.microsoft.com/office/powerpoint/2010/main" val="1793925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A462EFAB-F606-4929-9E96-D36BC16E1E69}" type="slidenum">
              <a:rPr lang="en-US" altLang="en-US"/>
              <a:pPr/>
              <a:t>‹#›</a:t>
            </a:fld>
            <a:endParaRPr lang="en-US" altLang="en-US"/>
          </a:p>
        </p:txBody>
      </p:sp>
    </p:spTree>
    <p:extLst>
      <p:ext uri="{BB962C8B-B14F-4D97-AF65-F5344CB8AC3E}">
        <p14:creationId xmlns:p14="http://schemas.microsoft.com/office/powerpoint/2010/main" val="1431745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Arial" charset="0"/>
              </a:defRPr>
            </a:lvl1pPr>
          </a:lstStyle>
          <a:p>
            <a:pPr>
              <a:defRPr/>
            </a:pP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33452FE7-5428-43B4-AC0A-54D08446881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gif"/><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339725" y="549275"/>
            <a:ext cx="5070475"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b="1" dirty="0" smtClean="0"/>
              <a:t>CGEM: A CEREBRAL BLOOD FLOW BASED COMPUTER MODEL OF GZ-INDUCED EFFECTS</a:t>
            </a:r>
          </a:p>
          <a:p>
            <a:pPr eaLnBrk="1" hangingPunct="1"/>
            <a:endParaRPr lang="en-US" altLang="en-US" sz="2000" b="1" dirty="0"/>
          </a:p>
        </p:txBody>
      </p:sp>
      <p:sp>
        <p:nvSpPr>
          <p:cNvPr id="2051" name="Text Box 3"/>
          <p:cNvSpPr txBox="1">
            <a:spLocks noChangeArrowheads="1"/>
          </p:cNvSpPr>
          <p:nvPr/>
        </p:nvSpPr>
        <p:spPr bwMode="auto">
          <a:xfrm>
            <a:off x="314325" y="3990975"/>
            <a:ext cx="4122738" cy="3143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sz="1400">
              <a:solidFill>
                <a:schemeClr val="bg1"/>
              </a:solidFill>
            </a:endParaRPr>
          </a:p>
        </p:txBody>
      </p:sp>
      <p:grpSp>
        <p:nvGrpSpPr>
          <p:cNvPr id="2052" name="Group 4"/>
          <p:cNvGrpSpPr>
            <a:grpSpLocks/>
          </p:cNvGrpSpPr>
          <p:nvPr/>
        </p:nvGrpSpPr>
        <p:grpSpPr bwMode="auto">
          <a:xfrm>
            <a:off x="7938" y="0"/>
            <a:ext cx="9144000" cy="6858000"/>
            <a:chOff x="0" y="0"/>
            <a:chExt cx="5760" cy="4320"/>
          </a:xfrm>
        </p:grpSpPr>
        <p:grpSp>
          <p:nvGrpSpPr>
            <p:cNvPr id="2054" name="Group 5"/>
            <p:cNvGrpSpPr>
              <a:grpSpLocks/>
            </p:cNvGrpSpPr>
            <p:nvPr/>
          </p:nvGrpSpPr>
          <p:grpSpPr bwMode="auto">
            <a:xfrm>
              <a:off x="3523" y="0"/>
              <a:ext cx="2237" cy="4320"/>
              <a:chOff x="3523" y="0"/>
              <a:chExt cx="2237" cy="4320"/>
            </a:xfrm>
          </p:grpSpPr>
          <p:pic>
            <p:nvPicPr>
              <p:cNvPr id="2056" name="Picture 6" descr="FAA B-747-cropp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0"/>
                <a:ext cx="2237"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7" name="Group 7"/>
              <p:cNvGrpSpPr>
                <a:grpSpLocks/>
              </p:cNvGrpSpPr>
              <p:nvPr/>
            </p:nvGrpSpPr>
            <p:grpSpPr bwMode="auto">
              <a:xfrm>
                <a:off x="3700" y="170"/>
                <a:ext cx="1824" cy="574"/>
                <a:chOff x="3613" y="282"/>
                <a:chExt cx="1824" cy="574"/>
              </a:xfrm>
            </p:grpSpPr>
            <p:pic>
              <p:nvPicPr>
                <p:cNvPr id="2058" name="Picture 8" descr="NEW FAA LOGO"/>
                <p:cNvPicPr>
                  <a:picLocks noChangeAspect="1" noChangeArrowheads="1"/>
                </p:cNvPicPr>
                <p:nvPr/>
              </p:nvPicPr>
              <p:blipFill>
                <a:blip r:embed="rId6" cstate="print">
                  <a:clrChange>
                    <a:clrFrom>
                      <a:srgbClr val="DF1F06"/>
                    </a:clrFrom>
                    <a:clrTo>
                      <a:srgbClr val="DF1F06">
                        <a:alpha val="0"/>
                      </a:srgbClr>
                    </a:clrTo>
                  </a:clrChange>
                  <a:extLst>
                    <a:ext uri="{28A0092B-C50C-407E-A947-70E740481C1C}">
                      <a14:useLocalDpi xmlns:a14="http://schemas.microsoft.com/office/drawing/2010/main" val="0"/>
                    </a:ext>
                  </a:extLst>
                </a:blip>
                <a:srcRect l="14333" t="3734" r="14973" b="4564"/>
                <a:stretch>
                  <a:fillRect/>
                </a:stretch>
              </p:blipFill>
              <p:spPr bwMode="auto">
                <a:xfrm>
                  <a:off x="3613" y="282"/>
                  <a:ext cx="573"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9" name="Text Box 9"/>
                <p:cNvSpPr txBox="1">
                  <a:spLocks noChangeArrowheads="1"/>
                </p:cNvSpPr>
                <p:nvPr/>
              </p:nvSpPr>
              <p:spPr bwMode="auto">
                <a:xfrm>
                  <a:off x="4201" y="400"/>
                  <a:ext cx="1236"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5000"/>
                    </a:lnSpc>
                  </a:pPr>
                  <a:r>
                    <a:rPr lang="en-US" altLang="en-US" b="1">
                      <a:solidFill>
                        <a:schemeClr val="bg1"/>
                      </a:solidFill>
                    </a:rPr>
                    <a:t>Federal Aviation</a:t>
                  </a:r>
                </a:p>
                <a:p>
                  <a:pPr eaLnBrk="1" hangingPunct="1">
                    <a:lnSpc>
                      <a:spcPct val="85000"/>
                    </a:lnSpc>
                  </a:pPr>
                  <a:r>
                    <a:rPr lang="en-US" altLang="en-US" b="1">
                      <a:solidFill>
                        <a:schemeClr val="bg1"/>
                      </a:solidFill>
                    </a:rPr>
                    <a:t>Administration</a:t>
                  </a:r>
                </a:p>
              </p:txBody>
            </p:sp>
          </p:grpSp>
        </p:grpSp>
        <p:sp>
          <p:nvSpPr>
            <p:cNvPr id="2055" name="Rectangle 10"/>
            <p:cNvSpPr>
              <a:spLocks noChangeArrowheads="1"/>
            </p:cNvSpPr>
            <p:nvPr/>
          </p:nvSpPr>
          <p:spPr bwMode="auto">
            <a:xfrm>
              <a:off x="0" y="3802"/>
              <a:ext cx="3515" cy="514"/>
            </a:xfrm>
            <a:prstGeom prst="rect">
              <a:avLst/>
            </a:prstGeom>
            <a:solidFill>
              <a:srgbClr val="1D2F68"/>
            </a:solidFill>
            <a:ln w="9525">
              <a:solidFill>
                <a:srgbClr val="1D2F6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053" name="Rectangle 11"/>
          <p:cNvSpPr>
            <a:spLocks noChangeArrowheads="1"/>
          </p:cNvSpPr>
          <p:nvPr/>
        </p:nvSpPr>
        <p:spPr bwMode="auto">
          <a:xfrm>
            <a:off x="448469" y="2362200"/>
            <a:ext cx="496173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err="1" smtClean="0"/>
              <a:t>AsMA</a:t>
            </a:r>
            <a:r>
              <a:rPr lang="en-US" altLang="en-US" b="1" dirty="0" smtClean="0"/>
              <a:t> 2021</a:t>
            </a:r>
            <a:endParaRPr lang="en-US" altLang="en-US" b="1" dirty="0"/>
          </a:p>
          <a:p>
            <a:pPr eaLnBrk="1" hangingPunct="1"/>
            <a:r>
              <a:rPr lang="en-US" altLang="en-US" dirty="0"/>
              <a:t/>
            </a:r>
            <a:br>
              <a:rPr lang="en-US" altLang="en-US" dirty="0"/>
            </a:br>
            <a:r>
              <a:rPr lang="en-US" altLang="en-US" b="1" dirty="0" smtClean="0"/>
              <a:t>Kyle Copeland* and James Whinnery (Ret.) </a:t>
            </a:r>
            <a:endParaRPr lang="en-US" altLang="en-US" b="1" dirty="0"/>
          </a:p>
          <a:p>
            <a:pPr eaLnBrk="1" hangingPunct="1"/>
            <a:endParaRPr lang="en-US" altLang="en-US" b="1" dirty="0" smtClean="0"/>
          </a:p>
          <a:p>
            <a:pPr eaLnBrk="1" hangingPunct="1"/>
            <a:r>
              <a:rPr lang="en-US" altLang="en-US" b="1" dirty="0" smtClean="0"/>
              <a:t>Aerospace Medical Research Division</a:t>
            </a:r>
          </a:p>
          <a:p>
            <a:pPr eaLnBrk="1" hangingPunct="1"/>
            <a:r>
              <a:rPr lang="en-US" altLang="en-US" b="1" dirty="0" smtClean="0"/>
              <a:t>FAA Civil Aerospace Medical Institute</a:t>
            </a:r>
          </a:p>
          <a:p>
            <a:pPr eaLnBrk="1" hangingPunct="1"/>
            <a:endParaRPr lang="en-US" altLang="en-US" b="1" dirty="0"/>
          </a:p>
          <a:p>
            <a:pPr eaLnBrk="1" hangingPunct="1"/>
            <a:r>
              <a:rPr lang="en-US" altLang="en-US" b="1" smtClean="0"/>
              <a:t>1 September </a:t>
            </a:r>
            <a:r>
              <a:rPr lang="en-US" altLang="en-US" b="1" dirty="0" smtClean="0"/>
              <a:t>2021</a:t>
            </a:r>
          </a:p>
          <a:p>
            <a:pPr eaLnBrk="1" hangingPunct="1"/>
            <a:endParaRPr lang="en-US" altLang="en-US" b="1" dirty="0"/>
          </a:p>
          <a:p>
            <a:pPr eaLnBrk="1" hangingPunct="1"/>
            <a:r>
              <a:rPr lang="en-US" altLang="en-US" b="1" dirty="0"/>
              <a:t>*</a:t>
            </a:r>
            <a:r>
              <a:rPr lang="en-US" altLang="en-US" b="1" dirty="0" smtClean="0"/>
              <a:t>Presenting</a:t>
            </a:r>
            <a:endParaRPr lang="en-US" altLang="en-US" b="1" dirty="0"/>
          </a:p>
        </p:txBody>
      </p:sp>
      <p:sp>
        <p:nvSpPr>
          <p:cNvPr id="2" name="Slide Number Placeholder 1"/>
          <p:cNvSpPr>
            <a:spLocks noGrp="1"/>
          </p:cNvSpPr>
          <p:nvPr>
            <p:ph type="sldNum" sz="quarter" idx="12"/>
          </p:nvPr>
        </p:nvSpPr>
        <p:spPr/>
        <p:txBody>
          <a:bodyPr/>
          <a:lstStyle/>
          <a:p>
            <a:fld id="{D1367BB8-531D-46B4-94D1-A01A193B272C}" type="slidenum">
              <a:rPr lang="en-US" altLang="en-US" smtClean="0">
                <a:solidFill>
                  <a:srgbClr val="FFFF00"/>
                </a:solidFill>
              </a:rPr>
              <a:pPr/>
              <a:t>1</a:t>
            </a:fld>
            <a:endParaRPr lang="en-US" altLang="en-US" dirty="0">
              <a:solidFill>
                <a:srgbClr val="FFFF00"/>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303"/>
    </mc:Choice>
    <mc:Fallback>
      <p:transition spd="slow" advTm="55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2986" y="6230403"/>
            <a:ext cx="9156986" cy="621846"/>
          </a:xfrm>
          <a:prstGeom prst="rect">
            <a:avLst/>
          </a:prstGeom>
        </p:spPr>
      </p:pic>
      <p:pic>
        <p:nvPicPr>
          <p:cNvPr id="6" name="Picture 5"/>
          <p:cNvPicPr>
            <a:picLocks noChangeAspect="1"/>
          </p:cNvPicPr>
          <p:nvPr/>
        </p:nvPicPr>
        <p:blipFill>
          <a:blip r:embed="rId5"/>
          <a:stretch>
            <a:fillRect/>
          </a:stretch>
        </p:blipFill>
        <p:spPr>
          <a:xfrm>
            <a:off x="7391400" y="6254789"/>
            <a:ext cx="1609483" cy="573074"/>
          </a:xfrm>
          <a:prstGeom prst="rect">
            <a:avLst/>
          </a:prstGeom>
        </p:spPr>
      </p:pic>
      <p:sp>
        <p:nvSpPr>
          <p:cNvPr id="2" name="Title 1"/>
          <p:cNvSpPr>
            <a:spLocks noGrp="1"/>
          </p:cNvSpPr>
          <p:nvPr>
            <p:ph type="title"/>
          </p:nvPr>
        </p:nvSpPr>
        <p:spPr>
          <a:xfrm>
            <a:off x="457200" y="274638"/>
            <a:ext cx="8229600" cy="865364"/>
          </a:xfrm>
        </p:spPr>
        <p:txBody>
          <a:bodyPr/>
          <a:lstStyle/>
          <a:p>
            <a:r>
              <a:rPr lang="en-US" dirty="0" smtClean="0"/>
              <a:t>RESULTS: Countermeasures</a:t>
            </a:r>
            <a:endParaRPr lang="en-US" dirty="0"/>
          </a:p>
        </p:txBody>
      </p:sp>
      <p:sp>
        <p:nvSpPr>
          <p:cNvPr id="3" name="TextBox 2"/>
          <p:cNvSpPr txBox="1"/>
          <p:nvPr/>
        </p:nvSpPr>
        <p:spPr>
          <a:xfrm>
            <a:off x="762000" y="1600200"/>
            <a:ext cx="184731" cy="369332"/>
          </a:xfrm>
          <a:prstGeom prst="rect">
            <a:avLst/>
          </a:prstGeom>
          <a:noFill/>
        </p:spPr>
        <p:txBody>
          <a:bodyPr wrap="none" rtlCol="0">
            <a:spAutoFit/>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14203865"/>
              </p:ext>
            </p:extLst>
          </p:nvPr>
        </p:nvGraphicFramePr>
        <p:xfrm>
          <a:off x="946731" y="1140002"/>
          <a:ext cx="7315200" cy="5050982"/>
        </p:xfrm>
        <a:graphic>
          <a:graphicData uri="http://schemas.openxmlformats.org/drawingml/2006/table">
            <a:tbl>
              <a:tblPr firstRow="1" firstCol="1" bandRow="1">
                <a:tableStyleId>{5C22544A-7EE6-4342-B048-85BDC9FD1C3A}</a:tableStyleId>
              </a:tblPr>
              <a:tblGrid>
                <a:gridCol w="1663795">
                  <a:extLst>
                    <a:ext uri="{9D8B030D-6E8A-4147-A177-3AD203B41FA5}">
                      <a16:colId xmlns:a16="http://schemas.microsoft.com/office/drawing/2014/main" val="4225428469"/>
                    </a:ext>
                  </a:extLst>
                </a:gridCol>
                <a:gridCol w="1443790">
                  <a:extLst>
                    <a:ext uri="{9D8B030D-6E8A-4147-A177-3AD203B41FA5}">
                      <a16:colId xmlns:a16="http://schemas.microsoft.com/office/drawing/2014/main" val="2900752650"/>
                    </a:ext>
                  </a:extLst>
                </a:gridCol>
                <a:gridCol w="1449901">
                  <a:extLst>
                    <a:ext uri="{9D8B030D-6E8A-4147-A177-3AD203B41FA5}">
                      <a16:colId xmlns:a16="http://schemas.microsoft.com/office/drawing/2014/main" val="126177779"/>
                    </a:ext>
                  </a:extLst>
                </a:gridCol>
                <a:gridCol w="1368926">
                  <a:extLst>
                    <a:ext uri="{9D8B030D-6E8A-4147-A177-3AD203B41FA5}">
                      <a16:colId xmlns:a16="http://schemas.microsoft.com/office/drawing/2014/main" val="1207851009"/>
                    </a:ext>
                  </a:extLst>
                </a:gridCol>
                <a:gridCol w="1388788">
                  <a:extLst>
                    <a:ext uri="{9D8B030D-6E8A-4147-A177-3AD203B41FA5}">
                      <a16:colId xmlns:a16="http://schemas.microsoft.com/office/drawing/2014/main" val="2178118443"/>
                    </a:ext>
                  </a:extLst>
                </a:gridCol>
              </a:tblGrid>
              <a:tr h="195568">
                <a:tc>
                  <a:txBody>
                    <a:bodyPr/>
                    <a:lstStyle/>
                    <a:p>
                      <a:pPr marL="0" marR="0">
                        <a:lnSpc>
                          <a:spcPct val="115000"/>
                        </a:lnSpc>
                        <a:spcBef>
                          <a:spcPts val="0"/>
                        </a:spcBef>
                        <a:spcAft>
                          <a:spcPts val="0"/>
                        </a:spcAft>
                      </a:pPr>
                      <a:r>
                        <a:rPr lang="en-US" sz="1000">
                          <a:solidFill>
                            <a:schemeClr val="tx1"/>
                          </a:solidFill>
                          <a:effectLst/>
                        </a:rPr>
                        <a:t>Countermeasure</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pPr>
                      <a:r>
                        <a:rPr lang="en-US" sz="1000">
                          <a:solidFill>
                            <a:schemeClr val="tx1"/>
                          </a:solidFill>
                          <a:effectLst/>
                        </a:rPr>
                        <a:t>Gradual onset tolerance, +Gz </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1000" dirty="0">
                          <a:solidFill>
                            <a:schemeClr val="tx1"/>
                          </a:solidFill>
                          <a:effectLst/>
                        </a:rPr>
                        <a:t>Rapid onset tolerance, +Gz</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853945711"/>
                  </a:ext>
                </a:extLst>
              </a:tr>
              <a:tr h="195568">
                <a:tc>
                  <a:txBody>
                    <a:bodyPr/>
                    <a:lstStyle/>
                    <a:p>
                      <a:pPr marL="0" marR="0">
                        <a:lnSpc>
                          <a:spcPct val="115000"/>
                        </a:lnSpc>
                        <a:spcBef>
                          <a:spcPts val="0"/>
                        </a:spcBef>
                        <a:spcAft>
                          <a:spcPts val="0"/>
                        </a:spcAft>
                      </a:pPr>
                      <a:r>
                        <a:rPr lang="en-US" sz="1000" dirty="0">
                          <a:solidFill>
                            <a:schemeClr val="tx1"/>
                          </a:solidFill>
                          <a:effectLst/>
                        </a:rPr>
                        <a:t> </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Measured </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CGEM </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dirty="0">
                          <a:solidFill>
                            <a:schemeClr val="tx1"/>
                          </a:solidFill>
                          <a:effectLst/>
                        </a:rPr>
                        <a:t>Measured </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dirty="0">
                          <a:solidFill>
                            <a:schemeClr val="tx1"/>
                          </a:solidFill>
                          <a:effectLst/>
                        </a:rPr>
                        <a:t>CGEM </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9864074"/>
                  </a:ext>
                </a:extLst>
              </a:tr>
              <a:tr h="195568">
                <a:tc>
                  <a:txBody>
                    <a:bodyPr/>
                    <a:lstStyle/>
                    <a:p>
                      <a:pPr marL="0" marR="0">
                        <a:lnSpc>
                          <a:spcPct val="115000"/>
                        </a:lnSpc>
                        <a:spcBef>
                          <a:spcPts val="0"/>
                        </a:spcBef>
                        <a:spcAft>
                          <a:spcPts val="0"/>
                        </a:spcAft>
                      </a:pPr>
                      <a:r>
                        <a:rPr lang="en-US" sz="11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None </a:t>
                      </a:r>
                      <a:r>
                        <a:rPr lang="en-US" sz="1100" baseline="30000" dirty="0" smtClean="0">
                          <a:solidFill>
                            <a:schemeClr val="tx1"/>
                          </a:solidFill>
                          <a:effectLst/>
                        </a:rPr>
                        <a:t>A</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100" dirty="0" smtClean="0">
                          <a:solidFill>
                            <a:schemeClr val="tx1"/>
                          </a:solidFill>
                          <a:effectLst/>
                        </a:rPr>
                        <a:t>---</a:t>
                      </a:r>
                      <a:endParaRPr lang="en-US" sz="14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100" dirty="0" smtClean="0">
                          <a:solidFill>
                            <a:schemeClr val="tx1"/>
                          </a:solidFill>
                          <a:effectLst/>
                        </a:rPr>
                        <a:t>---</a:t>
                      </a:r>
                      <a:endParaRPr lang="en-US" sz="14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3.4</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4.2</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9148317"/>
                  </a:ext>
                </a:extLst>
              </a:tr>
              <a:tr h="195568">
                <a:tc>
                  <a:txBody>
                    <a:bodyPr/>
                    <a:lstStyle/>
                    <a:p>
                      <a:pPr marL="0" marR="0">
                        <a:lnSpc>
                          <a:spcPct val="115000"/>
                        </a:lnSpc>
                        <a:spcBef>
                          <a:spcPts val="0"/>
                        </a:spcBef>
                        <a:spcAft>
                          <a:spcPts val="0"/>
                        </a:spcAft>
                      </a:pPr>
                      <a:r>
                        <a:rPr lang="en-US" sz="1000" dirty="0">
                          <a:solidFill>
                            <a:schemeClr val="tx1"/>
                          </a:solidFill>
                          <a:effectLst/>
                        </a:rPr>
                        <a:t>Gripping </a:t>
                      </a:r>
                      <a:r>
                        <a:rPr lang="en-US" sz="1000" baseline="30000" dirty="0" smtClean="0">
                          <a:solidFill>
                            <a:schemeClr val="tx1"/>
                          </a:solidFill>
                          <a:effectLst/>
                        </a:rPr>
                        <a:t>B,C</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5.6</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5.9</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4.5</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4.4</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8431773"/>
                  </a:ext>
                </a:extLst>
              </a:tr>
              <a:tr h="195568">
                <a:tc>
                  <a:txBody>
                    <a:bodyPr/>
                    <a:lstStyle/>
                    <a:p>
                      <a:pPr marL="0" marR="0">
                        <a:lnSpc>
                          <a:spcPct val="115000"/>
                        </a:lnSpc>
                        <a:spcBef>
                          <a:spcPts val="0"/>
                        </a:spcBef>
                        <a:spcAft>
                          <a:spcPts val="0"/>
                        </a:spcAft>
                      </a:pPr>
                      <a:r>
                        <a:rPr lang="en-US" sz="1000" dirty="0">
                          <a:solidFill>
                            <a:schemeClr val="tx1"/>
                          </a:solidFill>
                          <a:effectLst/>
                        </a:rPr>
                        <a:t>Suit </a:t>
                      </a:r>
                      <a:r>
                        <a:rPr lang="en-US" sz="1000" baseline="30000" dirty="0" smtClean="0">
                          <a:solidFill>
                            <a:schemeClr val="tx1"/>
                          </a:solidFill>
                          <a:effectLst/>
                        </a:rPr>
                        <a:t>B,D</a:t>
                      </a:r>
                      <a:r>
                        <a:rPr lang="en-US" sz="1000" dirty="0" smtClean="0">
                          <a:solidFill>
                            <a:schemeClr val="tx1"/>
                          </a:solidFill>
                          <a:effectLst/>
                        </a:rPr>
                        <a:t> </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4.7, 5.7, 5.9, 6.9</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5.3, 5.6, 5.7, 5.9</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4.7, 5.0, 5.9</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5.2, 5.3, 5.5</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1668478"/>
                  </a:ext>
                </a:extLst>
              </a:tr>
              <a:tr h="195568">
                <a:tc>
                  <a:txBody>
                    <a:bodyPr/>
                    <a:lstStyle/>
                    <a:p>
                      <a:pPr marL="0" marR="0">
                        <a:lnSpc>
                          <a:spcPct val="115000"/>
                        </a:lnSpc>
                        <a:spcBef>
                          <a:spcPts val="0"/>
                        </a:spcBef>
                        <a:spcAft>
                          <a:spcPts val="0"/>
                        </a:spcAft>
                      </a:pPr>
                      <a:r>
                        <a:rPr lang="en-US" sz="11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Suit </a:t>
                      </a:r>
                      <a:r>
                        <a:rPr lang="en-US" sz="1100" baseline="30000" dirty="0" smtClean="0">
                          <a:solidFill>
                            <a:schemeClr val="tx1"/>
                          </a:solidFill>
                          <a:effectLst/>
                        </a:rPr>
                        <a:t>A</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100" dirty="0" smtClean="0">
                          <a:solidFill>
                            <a:schemeClr val="tx1"/>
                          </a:solidFill>
                          <a:effectLst/>
                        </a:rPr>
                        <a:t>---</a:t>
                      </a:r>
                      <a:endParaRPr lang="en-US" sz="14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100" dirty="0" smtClean="0">
                          <a:solidFill>
                            <a:schemeClr val="tx1"/>
                          </a:solidFill>
                          <a:effectLst/>
                        </a:rPr>
                        <a:t>---</a:t>
                      </a:r>
                      <a:endParaRPr lang="en-US" sz="14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6.5</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6.5</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2319128"/>
                  </a:ext>
                </a:extLst>
              </a:tr>
              <a:tr h="195568">
                <a:tc>
                  <a:txBody>
                    <a:bodyPr/>
                    <a:lstStyle/>
                    <a:p>
                      <a:pPr marL="0" marR="0">
                        <a:lnSpc>
                          <a:spcPct val="115000"/>
                        </a:lnSpc>
                        <a:spcBef>
                          <a:spcPts val="0"/>
                        </a:spcBef>
                        <a:spcAft>
                          <a:spcPts val="0"/>
                        </a:spcAft>
                      </a:pPr>
                      <a:r>
                        <a:rPr lang="en-US" sz="1000" dirty="0">
                          <a:solidFill>
                            <a:schemeClr val="tx1"/>
                          </a:solidFill>
                          <a:effectLst/>
                        </a:rPr>
                        <a:t>Suit </a:t>
                      </a:r>
                      <a:r>
                        <a:rPr lang="en-US" sz="1000" baseline="30000" dirty="0" smtClean="0">
                          <a:solidFill>
                            <a:schemeClr val="tx1"/>
                          </a:solidFill>
                          <a:effectLst/>
                        </a:rPr>
                        <a:t>B,E</a:t>
                      </a:r>
                      <a:r>
                        <a:rPr lang="en-US" sz="1000" dirty="0" smtClean="0">
                          <a:solidFill>
                            <a:schemeClr val="tx1"/>
                          </a:solidFill>
                          <a:effectLst/>
                        </a:rPr>
                        <a:t> </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6.7</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dirty="0">
                          <a:solidFill>
                            <a:schemeClr val="tx1"/>
                          </a:solidFill>
                          <a:effectLst/>
                        </a:rPr>
                        <a:t>6.8</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5.6</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6.8</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1043755"/>
                  </a:ext>
                </a:extLst>
              </a:tr>
              <a:tr h="195568">
                <a:tc>
                  <a:txBody>
                    <a:bodyPr/>
                    <a:lstStyle/>
                    <a:p>
                      <a:pPr marL="0" marR="0">
                        <a:lnSpc>
                          <a:spcPct val="115000"/>
                        </a:lnSpc>
                        <a:spcBef>
                          <a:spcPts val="0"/>
                        </a:spcBef>
                        <a:spcAft>
                          <a:spcPts val="0"/>
                        </a:spcAft>
                      </a:pPr>
                      <a:r>
                        <a:rPr lang="en-US" sz="1000" dirty="0">
                          <a:solidFill>
                            <a:schemeClr val="tx1"/>
                          </a:solidFill>
                          <a:effectLst/>
                        </a:rPr>
                        <a:t>Suit </a:t>
                      </a:r>
                      <a:r>
                        <a:rPr lang="en-US" sz="1000" baseline="30000" dirty="0" smtClean="0">
                          <a:solidFill>
                            <a:schemeClr val="tx1"/>
                          </a:solidFill>
                          <a:effectLst/>
                        </a:rPr>
                        <a:t>B,F</a:t>
                      </a:r>
                      <a:r>
                        <a:rPr lang="en-US" sz="1000" dirty="0">
                          <a:solidFill>
                            <a:schemeClr val="tx1"/>
                          </a:solidFill>
                          <a:effectLst/>
                        </a:rPr>
                        <a:t>+ gripping </a:t>
                      </a:r>
                      <a:r>
                        <a:rPr lang="en-US" sz="1000" baseline="30000" dirty="0" smtClean="0">
                          <a:solidFill>
                            <a:schemeClr val="tx1"/>
                          </a:solidFill>
                          <a:effectLst/>
                        </a:rPr>
                        <a:t>B,C</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6.2</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7.5</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5.4</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5.7</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7189899"/>
                  </a:ext>
                </a:extLst>
              </a:tr>
              <a:tr h="195568">
                <a:tc>
                  <a:txBody>
                    <a:bodyPr/>
                    <a:lstStyle/>
                    <a:p>
                      <a:pPr marL="0" marR="0">
                        <a:lnSpc>
                          <a:spcPct val="115000"/>
                        </a:lnSpc>
                        <a:spcBef>
                          <a:spcPts val="0"/>
                        </a:spcBef>
                        <a:spcAft>
                          <a:spcPts val="0"/>
                        </a:spcAft>
                      </a:pPr>
                      <a:r>
                        <a:rPr lang="en-US" sz="1000" dirty="0" smtClean="0">
                          <a:solidFill>
                            <a:schemeClr val="tx1"/>
                          </a:solidFill>
                          <a:effectLst/>
                        </a:rPr>
                        <a:t>AGSM </a:t>
                      </a:r>
                      <a:r>
                        <a:rPr lang="en-US" sz="1100" baseline="30000" dirty="0" smtClean="0">
                          <a:solidFill>
                            <a:schemeClr val="tx1"/>
                          </a:solidFill>
                          <a:effectLst/>
                        </a:rPr>
                        <a:t>B</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dirty="0">
                          <a:solidFill>
                            <a:schemeClr val="tx1"/>
                          </a:solidFill>
                          <a:effectLst/>
                        </a:rPr>
                        <a:t>---</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7.2</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6.8</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4721986"/>
                  </a:ext>
                </a:extLst>
              </a:tr>
              <a:tr h="195568">
                <a:tc>
                  <a:txBody>
                    <a:bodyPr/>
                    <a:lstStyle/>
                    <a:p>
                      <a:pPr marL="0" marR="0">
                        <a:lnSpc>
                          <a:spcPct val="115000"/>
                        </a:lnSpc>
                        <a:spcBef>
                          <a:spcPts val="0"/>
                        </a:spcBef>
                        <a:spcAft>
                          <a:spcPts val="0"/>
                        </a:spcAft>
                      </a:pPr>
                      <a:r>
                        <a:rPr lang="en-US" sz="1000" dirty="0">
                          <a:solidFill>
                            <a:schemeClr val="tx1"/>
                          </a:solidFill>
                          <a:effectLst/>
                        </a:rPr>
                        <a:t>Suit </a:t>
                      </a:r>
                      <a:r>
                        <a:rPr lang="en-US" sz="1000" baseline="30000" dirty="0" smtClean="0">
                          <a:solidFill>
                            <a:schemeClr val="tx1"/>
                          </a:solidFill>
                          <a:effectLst/>
                        </a:rPr>
                        <a:t>B,G</a:t>
                      </a:r>
                      <a:r>
                        <a:rPr lang="en-US" sz="1000" dirty="0" smtClean="0">
                          <a:solidFill>
                            <a:schemeClr val="tx1"/>
                          </a:solidFill>
                          <a:effectLst/>
                        </a:rPr>
                        <a:t>+ AGSM </a:t>
                      </a:r>
                      <a:r>
                        <a:rPr lang="en-US" sz="1100" baseline="30000" dirty="0" smtClean="0">
                          <a:solidFill>
                            <a:schemeClr val="tx1"/>
                          </a:solidFill>
                          <a:effectLst/>
                        </a:rPr>
                        <a:t>B</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dirty="0">
                          <a:solidFill>
                            <a:schemeClr val="tx1"/>
                          </a:solidFill>
                          <a:effectLst/>
                        </a:rPr>
                        <a:t>---</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9.2, 9.5</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9.0, 10.7</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8.6, 8.9</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1957682"/>
                  </a:ext>
                </a:extLst>
              </a:tr>
              <a:tr h="195568">
                <a:tc>
                  <a:txBody>
                    <a:bodyPr/>
                    <a:lstStyle/>
                    <a:p>
                      <a:pPr marL="0" marR="0">
                        <a:lnSpc>
                          <a:spcPct val="115000"/>
                        </a:lnSpc>
                        <a:spcBef>
                          <a:spcPts val="0"/>
                        </a:spcBef>
                        <a:spcAft>
                          <a:spcPts val="0"/>
                        </a:spcAft>
                      </a:pPr>
                      <a:r>
                        <a:rPr lang="en-US" sz="1000" dirty="0">
                          <a:solidFill>
                            <a:schemeClr val="tx1"/>
                          </a:solidFill>
                          <a:effectLst/>
                        </a:rPr>
                        <a:t>Suit </a:t>
                      </a:r>
                      <a:r>
                        <a:rPr lang="en-US" sz="1000" baseline="30000" dirty="0" smtClean="0">
                          <a:solidFill>
                            <a:schemeClr val="tx1"/>
                          </a:solidFill>
                          <a:effectLst/>
                        </a:rPr>
                        <a:t>B,H</a:t>
                      </a:r>
                      <a:r>
                        <a:rPr lang="en-US" sz="1000" dirty="0" smtClean="0">
                          <a:solidFill>
                            <a:schemeClr val="tx1"/>
                          </a:solidFill>
                          <a:effectLst/>
                        </a:rPr>
                        <a:t>+ PBG </a:t>
                      </a:r>
                      <a:r>
                        <a:rPr lang="en-US" sz="1100" baseline="30000" dirty="0" smtClean="0">
                          <a:solidFill>
                            <a:schemeClr val="tx1"/>
                          </a:solidFill>
                          <a:effectLst/>
                        </a:rPr>
                        <a:t>B</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dirty="0">
                          <a:solidFill>
                            <a:schemeClr val="tx1"/>
                          </a:solidFill>
                          <a:effectLst/>
                        </a:rPr>
                        <a:t>---</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8.7, 10.2</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7.8, 8.8</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8.5, 9.9</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4191377"/>
                  </a:ext>
                </a:extLst>
              </a:tr>
              <a:tr h="195568">
                <a:tc>
                  <a:txBody>
                    <a:bodyPr/>
                    <a:lstStyle/>
                    <a:p>
                      <a:pPr marL="0" marR="0">
                        <a:lnSpc>
                          <a:spcPct val="115000"/>
                        </a:lnSpc>
                        <a:spcBef>
                          <a:spcPts val="0"/>
                        </a:spcBef>
                        <a:spcAft>
                          <a:spcPts val="0"/>
                        </a:spcAft>
                      </a:pPr>
                      <a:r>
                        <a:rPr lang="en-US" sz="1000" dirty="0">
                          <a:solidFill>
                            <a:schemeClr val="tx1"/>
                          </a:solidFill>
                          <a:effectLst/>
                        </a:rPr>
                        <a:t>Suit </a:t>
                      </a:r>
                      <a:r>
                        <a:rPr lang="en-US" sz="1000" baseline="30000" dirty="0" smtClean="0">
                          <a:solidFill>
                            <a:schemeClr val="tx1"/>
                          </a:solidFill>
                          <a:effectLst/>
                        </a:rPr>
                        <a:t>B,I</a:t>
                      </a:r>
                      <a:r>
                        <a:rPr lang="en-US" sz="1000" dirty="0" smtClean="0">
                          <a:solidFill>
                            <a:schemeClr val="tx1"/>
                          </a:solidFill>
                          <a:effectLst/>
                        </a:rPr>
                        <a:t>+ AGSM </a:t>
                      </a:r>
                      <a:r>
                        <a:rPr lang="en-US" sz="1000" baseline="30000" dirty="0" smtClean="0">
                          <a:solidFill>
                            <a:schemeClr val="tx1"/>
                          </a:solidFill>
                          <a:effectLst/>
                        </a:rPr>
                        <a:t>B</a:t>
                      </a:r>
                      <a:r>
                        <a:rPr lang="en-US" sz="1000" dirty="0" smtClean="0">
                          <a:solidFill>
                            <a:schemeClr val="tx1"/>
                          </a:solidFill>
                          <a:effectLst/>
                        </a:rPr>
                        <a:t>+ PBG </a:t>
                      </a:r>
                      <a:r>
                        <a:rPr lang="en-US" sz="1100" baseline="30000" dirty="0" smtClean="0">
                          <a:solidFill>
                            <a:schemeClr val="tx1"/>
                          </a:solidFill>
                          <a:effectLst/>
                        </a:rPr>
                        <a:t>B</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dirty="0">
                          <a:solidFill>
                            <a:schemeClr val="tx1"/>
                          </a:solidFill>
                          <a:effectLst/>
                        </a:rPr>
                        <a:t>---</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10.6</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11.0</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000">
                          <a:solidFill>
                            <a:schemeClr val="tx1"/>
                          </a:solidFill>
                          <a:effectLst/>
                        </a:rPr>
                        <a:t>10.4</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8625170"/>
                  </a:ext>
                </a:extLst>
              </a:tr>
              <a:tr h="2704166">
                <a:tc gridSpan="5">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000" baseline="30000" dirty="0" smtClean="0">
                          <a:solidFill>
                            <a:schemeClr val="tx1"/>
                          </a:solidFill>
                          <a:effectLst/>
                        </a:rPr>
                        <a:t>A</a:t>
                      </a:r>
                      <a:r>
                        <a:rPr lang="en-US" sz="1000" dirty="0" smtClean="0">
                          <a:solidFill>
                            <a:schemeClr val="tx1"/>
                          </a:solidFill>
                          <a:effectLst/>
                        </a:rPr>
                        <a:t> Measurement data from </a:t>
                      </a:r>
                      <a:r>
                        <a:rPr lang="en-US" sz="1000" dirty="0" err="1" smtClean="0">
                          <a:solidFill>
                            <a:schemeClr val="tx1"/>
                          </a:solidFill>
                          <a:effectLst/>
                        </a:rPr>
                        <a:t>Eikken</a:t>
                      </a:r>
                      <a:r>
                        <a:rPr lang="en-US" sz="1000" dirty="0" smtClean="0">
                          <a:solidFill>
                            <a:schemeClr val="tx1"/>
                          </a:solidFill>
                          <a:effectLst/>
                        </a:rPr>
                        <a:t> et al. (2007). Calculations </a:t>
                      </a:r>
                      <a:r>
                        <a:rPr lang="en-US" sz="1000" dirty="0">
                          <a:solidFill>
                            <a:schemeClr val="tx1"/>
                          </a:solidFill>
                          <a:effectLst/>
                        </a:rPr>
                        <a:t>are for average resistance male </a:t>
                      </a:r>
                      <a:r>
                        <a:rPr lang="en-US" sz="1000" dirty="0" smtClean="0">
                          <a:solidFill>
                            <a:schemeClr val="tx1"/>
                          </a:solidFill>
                          <a:effectLst/>
                        </a:rPr>
                        <a:t>except height </a:t>
                      </a:r>
                      <a:r>
                        <a:rPr lang="en-US" sz="1000" dirty="0">
                          <a:solidFill>
                            <a:schemeClr val="tx1"/>
                          </a:solidFill>
                          <a:effectLst/>
                        </a:rPr>
                        <a:t>altered to </a:t>
                      </a:r>
                      <a:r>
                        <a:rPr lang="en-US" sz="1000" dirty="0" smtClean="0">
                          <a:solidFill>
                            <a:schemeClr val="tx1"/>
                          </a:solidFill>
                          <a:effectLst/>
                        </a:rPr>
                        <a:t>181 cm to match the</a:t>
                      </a:r>
                      <a:r>
                        <a:rPr lang="en-US" sz="1000" baseline="0" dirty="0" smtClean="0">
                          <a:solidFill>
                            <a:schemeClr val="tx1"/>
                          </a:solidFill>
                          <a:effectLst/>
                        </a:rPr>
                        <a:t> study participant mean. When present suit pressure limited to 10 psi</a:t>
                      </a:r>
                      <a:r>
                        <a:rPr lang="en-US" sz="1000" dirty="0" smtClean="0">
                          <a:solidFill>
                            <a:schemeClr val="tx1"/>
                          </a:solidFill>
                          <a:effectLst/>
                        </a:rPr>
                        <a:t>.</a:t>
                      </a:r>
                      <a:endParaRPr lang="en-US" sz="1100" dirty="0">
                        <a:solidFill>
                          <a:schemeClr val="tx1"/>
                        </a:solidFill>
                        <a:effectLst/>
                      </a:endParaRPr>
                    </a:p>
                    <a:p>
                      <a:pPr marL="0" marR="0" lvl="0" indent="0" algn="l" defTabSz="914400" rtl="0" eaLnBrk="1" fontAlgn="auto" latinLnBrk="0" hangingPunct="1">
                        <a:lnSpc>
                          <a:spcPct val="115000"/>
                        </a:lnSpc>
                        <a:spcBef>
                          <a:spcPts val="0"/>
                        </a:spcBef>
                        <a:spcAft>
                          <a:spcPts val="0"/>
                        </a:spcAft>
                        <a:buClrTx/>
                        <a:buSzTx/>
                        <a:buFontTx/>
                        <a:buNone/>
                        <a:tabLst/>
                        <a:defRPr/>
                      </a:pPr>
                      <a:r>
                        <a:rPr lang="en-US" sz="1000" baseline="30000" dirty="0" smtClean="0">
                          <a:solidFill>
                            <a:schemeClr val="tx1"/>
                          </a:solidFill>
                          <a:effectLst/>
                        </a:rPr>
                        <a:t>B </a:t>
                      </a:r>
                      <a:r>
                        <a:rPr lang="en-US" sz="1000" dirty="0" smtClean="0">
                          <a:solidFill>
                            <a:schemeClr val="tx1"/>
                          </a:solidFill>
                          <a:effectLst/>
                        </a:rPr>
                        <a:t>Measurement data are as summarized by Burton (2000), Calculations are for an average resistance male, except subject height altered to match data source, by requiring a 35 cm heart-eye distance when standing.</a:t>
                      </a:r>
                      <a:endParaRPr lang="en-US" sz="1100" dirty="0" smtClean="0">
                        <a:solidFill>
                          <a:schemeClr val="tx1"/>
                        </a:solidFill>
                        <a:effectLst/>
                      </a:endParaRPr>
                    </a:p>
                    <a:p>
                      <a:pPr marL="0" marR="0">
                        <a:lnSpc>
                          <a:spcPct val="115000"/>
                        </a:lnSpc>
                        <a:spcBef>
                          <a:spcPts val="0"/>
                        </a:spcBef>
                        <a:spcAft>
                          <a:spcPts val="0"/>
                        </a:spcAft>
                      </a:pPr>
                      <a:r>
                        <a:rPr lang="en-US" sz="1000" baseline="30000" dirty="0" smtClean="0">
                          <a:solidFill>
                            <a:schemeClr val="tx1"/>
                          </a:solidFill>
                          <a:effectLst/>
                        </a:rPr>
                        <a:t>C</a:t>
                      </a:r>
                      <a:r>
                        <a:rPr lang="en-US" sz="1000" dirty="0" smtClean="0">
                          <a:solidFill>
                            <a:schemeClr val="tx1"/>
                          </a:solidFill>
                          <a:effectLst/>
                        </a:rPr>
                        <a:t> </a:t>
                      </a:r>
                      <a:r>
                        <a:rPr lang="en-US" sz="1000" dirty="0">
                          <a:solidFill>
                            <a:schemeClr val="tx1"/>
                          </a:solidFill>
                          <a:effectLst/>
                        </a:rPr>
                        <a:t>CGEM tensing effect set at 50 mmHg and limited to maximum increase of 50 mmHg in 30 seconds (no ramp, all pre-event tensing). </a:t>
                      </a:r>
                      <a:endParaRPr lang="en-US" sz="1100" dirty="0">
                        <a:solidFill>
                          <a:schemeClr val="tx1"/>
                        </a:solidFill>
                        <a:effectLst/>
                      </a:endParaRPr>
                    </a:p>
                    <a:p>
                      <a:pPr marL="0" marR="0">
                        <a:lnSpc>
                          <a:spcPct val="115000"/>
                        </a:lnSpc>
                        <a:spcBef>
                          <a:spcPts val="0"/>
                        </a:spcBef>
                        <a:spcAft>
                          <a:spcPts val="0"/>
                        </a:spcAft>
                      </a:pPr>
                      <a:r>
                        <a:rPr lang="en-US" sz="1000" baseline="30000" dirty="0">
                          <a:solidFill>
                            <a:schemeClr val="tx1"/>
                          </a:solidFill>
                          <a:effectLst/>
                        </a:rPr>
                        <a:t>D</a:t>
                      </a:r>
                      <a:r>
                        <a:rPr lang="en-US" sz="1000" dirty="0">
                          <a:solidFill>
                            <a:schemeClr val="tx1"/>
                          </a:solidFill>
                          <a:effectLst/>
                        </a:rPr>
                        <a:t> For gradual onset, inflations were limited to 4.1, 5.6, 6.0, and 7.5 psi, respectively. For rapid onset, suit inflations used were 4.1, 4.5, and 5.9 psi, respectively. </a:t>
                      </a:r>
                      <a:endParaRPr lang="en-US" sz="1100" dirty="0">
                        <a:solidFill>
                          <a:schemeClr val="tx1"/>
                        </a:solidFill>
                        <a:effectLst/>
                      </a:endParaRPr>
                    </a:p>
                    <a:p>
                      <a:pPr marL="0" marR="0">
                        <a:lnSpc>
                          <a:spcPct val="115000"/>
                        </a:lnSpc>
                        <a:spcBef>
                          <a:spcPts val="0"/>
                        </a:spcBef>
                        <a:spcAft>
                          <a:spcPts val="0"/>
                        </a:spcAft>
                      </a:pPr>
                      <a:r>
                        <a:rPr lang="en-US" sz="1000" baseline="30000" dirty="0">
                          <a:solidFill>
                            <a:schemeClr val="tx1"/>
                          </a:solidFill>
                          <a:effectLst/>
                        </a:rPr>
                        <a:t>E</a:t>
                      </a:r>
                      <a:r>
                        <a:rPr lang="en-US" sz="1000" dirty="0">
                          <a:solidFill>
                            <a:schemeClr val="tx1"/>
                          </a:solidFill>
                          <a:effectLst/>
                        </a:rPr>
                        <a:t> Larger coverage suit, &gt;50%, 5.3 psi.</a:t>
                      </a:r>
                      <a:endParaRPr lang="en-US" sz="1100" dirty="0">
                        <a:solidFill>
                          <a:schemeClr val="tx1"/>
                        </a:solidFill>
                        <a:effectLst/>
                      </a:endParaRPr>
                    </a:p>
                    <a:p>
                      <a:pPr marL="0" marR="0">
                        <a:lnSpc>
                          <a:spcPct val="115000"/>
                        </a:lnSpc>
                        <a:spcBef>
                          <a:spcPts val="0"/>
                        </a:spcBef>
                        <a:spcAft>
                          <a:spcPts val="0"/>
                        </a:spcAft>
                      </a:pPr>
                      <a:r>
                        <a:rPr lang="en-US" sz="1000" baseline="30000" dirty="0">
                          <a:solidFill>
                            <a:schemeClr val="tx1"/>
                          </a:solidFill>
                          <a:effectLst/>
                        </a:rPr>
                        <a:t>F</a:t>
                      </a:r>
                      <a:r>
                        <a:rPr lang="en-US" sz="1000" dirty="0">
                          <a:solidFill>
                            <a:schemeClr val="tx1"/>
                          </a:solidFill>
                          <a:effectLst/>
                        </a:rPr>
                        <a:t> For gradual onset suit inflated to 5.1 psi, for rapid onset inflation limited to 6.3 psi.</a:t>
                      </a:r>
                      <a:endParaRPr lang="en-US" sz="1100" dirty="0">
                        <a:solidFill>
                          <a:schemeClr val="tx1"/>
                        </a:solidFill>
                        <a:effectLst/>
                      </a:endParaRPr>
                    </a:p>
                    <a:p>
                      <a:pPr marL="0" marR="0">
                        <a:lnSpc>
                          <a:spcPct val="115000"/>
                        </a:lnSpc>
                        <a:spcBef>
                          <a:spcPts val="0"/>
                        </a:spcBef>
                        <a:spcAft>
                          <a:spcPts val="0"/>
                        </a:spcAft>
                      </a:pPr>
                      <a:r>
                        <a:rPr lang="en-US" sz="1000" baseline="30000" dirty="0">
                          <a:solidFill>
                            <a:schemeClr val="tx1"/>
                          </a:solidFill>
                          <a:effectLst/>
                        </a:rPr>
                        <a:t>G</a:t>
                      </a:r>
                      <a:r>
                        <a:rPr lang="en-US" sz="1000" dirty="0">
                          <a:solidFill>
                            <a:schemeClr val="tx1"/>
                          </a:solidFill>
                          <a:effectLst/>
                        </a:rPr>
                        <a:t> Suit inflations of 10 and 12 psi.</a:t>
                      </a:r>
                      <a:endParaRPr lang="en-US" sz="1100" dirty="0">
                        <a:solidFill>
                          <a:schemeClr val="tx1"/>
                        </a:solidFill>
                        <a:effectLst/>
                      </a:endParaRPr>
                    </a:p>
                    <a:p>
                      <a:pPr marL="0" marR="0">
                        <a:lnSpc>
                          <a:spcPct val="115000"/>
                        </a:lnSpc>
                        <a:spcBef>
                          <a:spcPts val="0"/>
                        </a:spcBef>
                        <a:spcAft>
                          <a:spcPts val="0"/>
                        </a:spcAft>
                      </a:pPr>
                      <a:r>
                        <a:rPr lang="en-US" sz="1000" baseline="30000" dirty="0">
                          <a:solidFill>
                            <a:schemeClr val="tx1"/>
                          </a:solidFill>
                          <a:effectLst/>
                        </a:rPr>
                        <a:t>H</a:t>
                      </a:r>
                      <a:r>
                        <a:rPr lang="en-US" sz="1000" dirty="0">
                          <a:solidFill>
                            <a:schemeClr val="tx1"/>
                          </a:solidFill>
                          <a:effectLst/>
                        </a:rPr>
                        <a:t> Gradual onset suit inflation of 10.7 psi and rapid onset suit inflation of 9.5 psi, each with suits of 30% and 70% coverage.</a:t>
                      </a:r>
                      <a:r>
                        <a:rPr lang="en-US" sz="1000" baseline="30000" dirty="0">
                          <a:solidFill>
                            <a:schemeClr val="tx1"/>
                          </a:solidFill>
                          <a:effectLst/>
                        </a:rPr>
                        <a:t> </a:t>
                      </a:r>
                      <a:endParaRPr lang="en-US" sz="1100" dirty="0">
                        <a:solidFill>
                          <a:schemeClr val="tx1"/>
                        </a:solidFill>
                        <a:effectLst/>
                      </a:endParaRPr>
                    </a:p>
                    <a:p>
                      <a:pPr marL="0" marR="0">
                        <a:lnSpc>
                          <a:spcPct val="115000"/>
                        </a:lnSpc>
                        <a:spcBef>
                          <a:spcPts val="0"/>
                        </a:spcBef>
                        <a:spcAft>
                          <a:spcPts val="0"/>
                        </a:spcAft>
                      </a:pPr>
                      <a:r>
                        <a:rPr lang="en-US" sz="1000" baseline="30000" dirty="0">
                          <a:solidFill>
                            <a:schemeClr val="tx1"/>
                          </a:solidFill>
                          <a:effectLst/>
                        </a:rPr>
                        <a:t>I</a:t>
                      </a:r>
                      <a:r>
                        <a:rPr lang="en-US" sz="1000" dirty="0">
                          <a:solidFill>
                            <a:schemeClr val="tx1"/>
                          </a:solidFill>
                          <a:effectLst/>
                        </a:rPr>
                        <a:t>  Suit inflation 12 psi.</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6256808"/>
                  </a:ext>
                </a:extLst>
              </a:tr>
            </a:tbl>
          </a:graphicData>
        </a:graphic>
      </p:graphicFrame>
      <p:sp>
        <p:nvSpPr>
          <p:cNvPr id="7" name="Slide Number Placeholder 6"/>
          <p:cNvSpPr>
            <a:spLocks noGrp="1"/>
          </p:cNvSpPr>
          <p:nvPr>
            <p:ph type="sldNum" sz="quarter" idx="12"/>
          </p:nvPr>
        </p:nvSpPr>
        <p:spPr/>
        <p:txBody>
          <a:bodyPr/>
          <a:lstStyle/>
          <a:p>
            <a:fld id="{FCF1E461-79EA-4603-A633-C05D1247058A}" type="slidenum">
              <a:rPr lang="en-US" altLang="en-US" smtClean="0"/>
              <a:pPr/>
              <a:t>10</a:t>
            </a:fld>
            <a:endParaRPr lang="en-US" altLang="en-US"/>
          </a:p>
        </p:txBody>
      </p:sp>
      <p:sp>
        <p:nvSpPr>
          <p:cNvPr id="9" name="Slide Number Placeholder 3"/>
          <p:cNvSpPr txBox="1">
            <a:spLocks/>
          </p:cNvSpPr>
          <p:nvPr/>
        </p:nvSpPr>
        <p:spPr bwMode="auto">
          <a:xfrm>
            <a:off x="228600" y="6401447"/>
            <a:ext cx="414130" cy="3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FCF1E461-79EA-4603-A633-C05D1247058A}" type="slidenum">
              <a:rPr lang="en-US" altLang="en-US" sz="1600" b="1" smtClean="0">
                <a:solidFill>
                  <a:srgbClr val="FFFF00"/>
                </a:solidFill>
              </a:rPr>
              <a:pPr/>
              <a:t>10</a:t>
            </a:fld>
            <a:endParaRPr lang="en-US" altLang="en-US" sz="1600" b="1" dirty="0">
              <a:solidFill>
                <a:srgbClr val="FFFF00"/>
              </a:solidFill>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214705"/>
      </p:ext>
    </p:extLst>
  </p:cSld>
  <p:clrMapOvr>
    <a:masterClrMapping/>
  </p:clrMapOvr>
  <mc:AlternateContent xmlns:mc="http://schemas.openxmlformats.org/markup-compatibility/2006">
    <mc:Choice xmlns:p14="http://schemas.microsoft.com/office/powerpoint/2010/main" Requires="p14">
      <p:transition spd="slow" p14:dur="2000" advTm="65196"/>
    </mc:Choice>
    <mc:Fallback>
      <p:transition spd="slow" advTm="65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2986" y="6230403"/>
            <a:ext cx="9156986" cy="621846"/>
          </a:xfrm>
          <a:prstGeom prst="rect">
            <a:avLst/>
          </a:prstGeom>
        </p:spPr>
      </p:pic>
      <p:pic>
        <p:nvPicPr>
          <p:cNvPr id="6" name="Picture 5"/>
          <p:cNvPicPr>
            <a:picLocks noChangeAspect="1"/>
          </p:cNvPicPr>
          <p:nvPr/>
        </p:nvPicPr>
        <p:blipFill>
          <a:blip r:embed="rId5"/>
          <a:stretch>
            <a:fillRect/>
          </a:stretch>
        </p:blipFill>
        <p:spPr>
          <a:xfrm>
            <a:off x="7391400" y="6254789"/>
            <a:ext cx="1609483" cy="573074"/>
          </a:xfrm>
          <a:prstGeom prst="rect">
            <a:avLst/>
          </a:prstGeom>
        </p:spPr>
      </p:pic>
      <p:sp>
        <p:nvSpPr>
          <p:cNvPr id="2" name="Title 1"/>
          <p:cNvSpPr>
            <a:spLocks noGrp="1"/>
          </p:cNvSpPr>
          <p:nvPr>
            <p:ph type="title"/>
          </p:nvPr>
        </p:nvSpPr>
        <p:spPr>
          <a:xfrm>
            <a:off x="457200" y="274638"/>
            <a:ext cx="8229600" cy="865364"/>
          </a:xfrm>
        </p:spPr>
        <p:txBody>
          <a:bodyPr/>
          <a:lstStyle/>
          <a:p>
            <a:r>
              <a:rPr lang="en-US" dirty="0" smtClean="0"/>
              <a:t>SAFETY: Safety of Aerobatics </a:t>
            </a:r>
            <a:endParaRPr lang="en-US" dirty="0"/>
          </a:p>
        </p:txBody>
      </p:sp>
      <p:sp>
        <p:nvSpPr>
          <p:cNvPr id="11" name="TextBox 10"/>
          <p:cNvSpPr txBox="1"/>
          <p:nvPr/>
        </p:nvSpPr>
        <p:spPr>
          <a:xfrm>
            <a:off x="533401" y="975763"/>
            <a:ext cx="8077200" cy="646331"/>
          </a:xfrm>
          <a:prstGeom prst="rect">
            <a:avLst/>
          </a:prstGeom>
          <a:noFill/>
        </p:spPr>
        <p:txBody>
          <a:bodyPr wrap="square" rtlCol="0">
            <a:spAutoFit/>
          </a:bodyPr>
          <a:lstStyle/>
          <a:p>
            <a:r>
              <a:rPr lang="en-US" dirty="0"/>
              <a:t>Safety </a:t>
            </a:r>
            <a:r>
              <a:rPr lang="en-US" dirty="0" smtClean="0"/>
              <a:t>evaluation of </a:t>
            </a:r>
            <a:r>
              <a:rPr lang="en-US" dirty="0"/>
              <a:t>aerobatic maneuvers based on CGEM calculations for relaxed average resistance male and female participants.</a:t>
            </a:r>
          </a:p>
        </p:txBody>
      </p:sp>
      <p:sp>
        <p:nvSpPr>
          <p:cNvPr id="12" name="TextBox 11"/>
          <p:cNvSpPr txBox="1"/>
          <p:nvPr/>
        </p:nvSpPr>
        <p:spPr>
          <a:xfrm>
            <a:off x="533401" y="2438400"/>
            <a:ext cx="184731" cy="369332"/>
          </a:xfrm>
          <a:prstGeom prst="rect">
            <a:avLst/>
          </a:prstGeom>
          <a:noFill/>
        </p:spPr>
        <p:txBody>
          <a:bodyPr wrap="none" rtlCol="0">
            <a:spAutoFit/>
          </a:bodyPr>
          <a:lstStyle/>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4002562514"/>
              </p:ext>
            </p:extLst>
          </p:nvPr>
        </p:nvGraphicFramePr>
        <p:xfrm>
          <a:off x="526907" y="1862857"/>
          <a:ext cx="8077200" cy="3787656"/>
        </p:xfrm>
        <a:graphic>
          <a:graphicData uri="http://schemas.openxmlformats.org/drawingml/2006/table">
            <a:tbl>
              <a:tblPr firstRow="1" firstCol="1" bandRow="1">
                <a:tableStyleId>{5C22544A-7EE6-4342-B048-85BDC9FD1C3A}</a:tableStyleId>
              </a:tblPr>
              <a:tblGrid>
                <a:gridCol w="2345411">
                  <a:extLst>
                    <a:ext uri="{9D8B030D-6E8A-4147-A177-3AD203B41FA5}">
                      <a16:colId xmlns:a16="http://schemas.microsoft.com/office/drawing/2014/main" val="3716092622"/>
                    </a:ext>
                  </a:extLst>
                </a:gridCol>
                <a:gridCol w="1430782">
                  <a:extLst>
                    <a:ext uri="{9D8B030D-6E8A-4147-A177-3AD203B41FA5}">
                      <a16:colId xmlns:a16="http://schemas.microsoft.com/office/drawing/2014/main" val="3060856592"/>
                    </a:ext>
                  </a:extLst>
                </a:gridCol>
                <a:gridCol w="1407601">
                  <a:extLst>
                    <a:ext uri="{9D8B030D-6E8A-4147-A177-3AD203B41FA5}">
                      <a16:colId xmlns:a16="http://schemas.microsoft.com/office/drawing/2014/main" val="3195819609"/>
                    </a:ext>
                  </a:extLst>
                </a:gridCol>
                <a:gridCol w="1798604">
                  <a:extLst>
                    <a:ext uri="{9D8B030D-6E8A-4147-A177-3AD203B41FA5}">
                      <a16:colId xmlns:a16="http://schemas.microsoft.com/office/drawing/2014/main" val="1272777984"/>
                    </a:ext>
                  </a:extLst>
                </a:gridCol>
                <a:gridCol w="1094802">
                  <a:extLst>
                    <a:ext uri="{9D8B030D-6E8A-4147-A177-3AD203B41FA5}">
                      <a16:colId xmlns:a16="http://schemas.microsoft.com/office/drawing/2014/main" val="1895405892"/>
                    </a:ext>
                  </a:extLst>
                </a:gridCol>
              </a:tblGrid>
              <a:tr h="986471">
                <a:tc>
                  <a:txBody>
                    <a:bodyPr/>
                    <a:lstStyle/>
                    <a:p>
                      <a:pPr marL="0" marR="0">
                        <a:lnSpc>
                          <a:spcPct val="115000"/>
                        </a:lnSpc>
                        <a:spcBef>
                          <a:spcPts val="0"/>
                        </a:spcBef>
                        <a:spcAft>
                          <a:spcPts val="0"/>
                        </a:spcAft>
                      </a:pPr>
                      <a:r>
                        <a:rPr lang="en-US" sz="1800" dirty="0">
                          <a:solidFill>
                            <a:schemeClr val="tx1"/>
                          </a:solidFill>
                          <a:effectLst/>
                        </a:rPr>
                        <a:t>Maneuver</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endParaRPr lang="en-US" sz="1400" dirty="0" smtClean="0">
                        <a:solidFill>
                          <a:schemeClr val="tx1"/>
                        </a:solidFill>
                        <a:effectLst/>
                      </a:endParaRPr>
                    </a:p>
                    <a:p>
                      <a:pPr marL="0" marR="0" algn="ctr">
                        <a:lnSpc>
                          <a:spcPct val="115000"/>
                        </a:lnSpc>
                        <a:spcBef>
                          <a:spcPts val="0"/>
                        </a:spcBef>
                        <a:spcAft>
                          <a:spcPts val="0"/>
                        </a:spcAft>
                      </a:pPr>
                      <a:r>
                        <a:rPr lang="en-US" sz="1400" dirty="0" smtClean="0">
                          <a:solidFill>
                            <a:schemeClr val="tx1"/>
                          </a:solidFill>
                          <a:effectLst/>
                        </a:rPr>
                        <a:t>Acceleration </a:t>
                      </a:r>
                      <a:r>
                        <a:rPr lang="en-US" sz="1400" dirty="0">
                          <a:solidFill>
                            <a:schemeClr val="tx1"/>
                          </a:solidFill>
                          <a:effectLst/>
                        </a:rPr>
                        <a:t>extremes, Gz</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smtClean="0">
                          <a:solidFill>
                            <a:schemeClr val="tx1"/>
                          </a:solidFill>
                          <a:effectLst/>
                        </a:rPr>
                        <a:t>Minimum </a:t>
                      </a:r>
                      <a:r>
                        <a:rPr lang="en-US" sz="1400" dirty="0">
                          <a:solidFill>
                            <a:schemeClr val="tx1"/>
                          </a:solidFill>
                          <a:effectLst/>
                        </a:rPr>
                        <a:t>seconds from G-LOC (M / F)</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Minimum seconds from black out</a:t>
                      </a:r>
                    </a:p>
                    <a:p>
                      <a:pPr marL="0" marR="0" algn="ctr">
                        <a:lnSpc>
                          <a:spcPct val="115000"/>
                        </a:lnSpc>
                        <a:spcBef>
                          <a:spcPts val="0"/>
                        </a:spcBef>
                        <a:spcAft>
                          <a:spcPts val="0"/>
                        </a:spcAft>
                      </a:pPr>
                      <a:r>
                        <a:rPr lang="en-US" sz="1400" dirty="0">
                          <a:solidFill>
                            <a:schemeClr val="tx1"/>
                          </a:solidFill>
                          <a:effectLst/>
                        </a:rPr>
                        <a:t>(M / F)</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Visual symptoms </a:t>
                      </a:r>
                    </a:p>
                    <a:p>
                      <a:pPr marL="0" marR="0" algn="ctr">
                        <a:lnSpc>
                          <a:spcPct val="115000"/>
                        </a:lnSpc>
                        <a:spcBef>
                          <a:spcPts val="0"/>
                        </a:spcBef>
                        <a:spcAft>
                          <a:spcPts val="0"/>
                        </a:spcAft>
                      </a:pPr>
                      <a:r>
                        <a:rPr lang="en-US" sz="1400" dirty="0">
                          <a:solidFill>
                            <a:schemeClr val="tx1"/>
                          </a:solidFill>
                          <a:effectLst/>
                        </a:rPr>
                        <a:t>(M / F)</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8474730"/>
                  </a:ext>
                </a:extLst>
              </a:tr>
              <a:tr h="315475">
                <a:tc>
                  <a:txBody>
                    <a:bodyPr/>
                    <a:lstStyle/>
                    <a:p>
                      <a:pPr marL="0" marR="0">
                        <a:lnSpc>
                          <a:spcPct val="115000"/>
                        </a:lnSpc>
                        <a:spcBef>
                          <a:spcPts val="0"/>
                        </a:spcBef>
                        <a:spcAft>
                          <a:spcPts val="0"/>
                        </a:spcAft>
                      </a:pPr>
                      <a:r>
                        <a:rPr lang="en-US" sz="1400" dirty="0">
                          <a:solidFill>
                            <a:schemeClr val="tx1"/>
                          </a:solidFill>
                          <a:effectLst/>
                        </a:rPr>
                        <a:t>Outside 360</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rPr>
                        <a:t>1.0, -2.2</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rPr>
                        <a:t>7.1 / 7.1</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rPr>
                        <a:t>5.0 / 5.0</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No / No</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3279149"/>
                  </a:ext>
                </a:extLst>
              </a:tr>
              <a:tr h="394588">
                <a:tc>
                  <a:txBody>
                    <a:bodyPr/>
                    <a:lstStyle/>
                    <a:p>
                      <a:pPr marL="0" marR="0">
                        <a:lnSpc>
                          <a:spcPct val="115000"/>
                        </a:lnSpc>
                        <a:spcBef>
                          <a:spcPts val="0"/>
                        </a:spcBef>
                        <a:spcAft>
                          <a:spcPts val="0"/>
                        </a:spcAft>
                      </a:pPr>
                      <a:r>
                        <a:rPr lang="en-US" sz="1400" dirty="0">
                          <a:solidFill>
                            <a:schemeClr val="tx1"/>
                          </a:solidFill>
                          <a:effectLst/>
                        </a:rPr>
                        <a:t>Horizontal rolling 360</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3.2, -3.0</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7.1 / 7.1</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5.0 / 5.0</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No / No</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026032"/>
                  </a:ext>
                </a:extLst>
              </a:tr>
              <a:tr h="315475">
                <a:tc>
                  <a:txBody>
                    <a:bodyPr/>
                    <a:lstStyle/>
                    <a:p>
                      <a:pPr marL="0" marR="0">
                        <a:lnSpc>
                          <a:spcPct val="115000"/>
                        </a:lnSpc>
                        <a:spcBef>
                          <a:spcPts val="0"/>
                        </a:spcBef>
                        <a:spcAft>
                          <a:spcPts val="0"/>
                        </a:spcAft>
                      </a:pPr>
                      <a:r>
                        <a:rPr lang="en-US" sz="1400" dirty="0">
                          <a:solidFill>
                            <a:schemeClr val="tx1"/>
                          </a:solidFill>
                          <a:effectLst/>
                        </a:rPr>
                        <a:t>Hammerhead</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4.2, -0.4</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7.1 / 7.1</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5.0 / 4.6</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No / No</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7723389"/>
                  </a:ext>
                </a:extLst>
              </a:tr>
              <a:tr h="394588">
                <a:tc>
                  <a:txBody>
                    <a:bodyPr/>
                    <a:lstStyle/>
                    <a:p>
                      <a:pPr marL="0" marR="0">
                        <a:lnSpc>
                          <a:spcPct val="115000"/>
                        </a:lnSpc>
                        <a:spcBef>
                          <a:spcPts val="0"/>
                        </a:spcBef>
                        <a:spcAft>
                          <a:spcPts val="0"/>
                        </a:spcAft>
                      </a:pPr>
                      <a:r>
                        <a:rPr lang="en-US" sz="1400" dirty="0">
                          <a:solidFill>
                            <a:schemeClr val="tx1"/>
                          </a:solidFill>
                          <a:effectLst/>
                        </a:rPr>
                        <a:t>Snap 45 down roll</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rPr>
                        <a:t>4.8, -0.8 </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rPr>
                        <a:t>7.1 / 7.1</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rPr>
                        <a:t>4.7 / 4.8</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No / No</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9837477"/>
                  </a:ext>
                </a:extLst>
              </a:tr>
              <a:tr h="394588">
                <a:tc>
                  <a:txBody>
                    <a:bodyPr/>
                    <a:lstStyle/>
                    <a:p>
                      <a:pPr marL="0" marR="0">
                        <a:lnSpc>
                          <a:spcPct val="115000"/>
                        </a:lnSpc>
                        <a:spcBef>
                          <a:spcPts val="0"/>
                        </a:spcBef>
                        <a:spcAft>
                          <a:spcPts val="0"/>
                        </a:spcAft>
                      </a:pPr>
                      <a:r>
                        <a:rPr lang="en-US" sz="1400" dirty="0">
                          <a:solidFill>
                            <a:schemeClr val="tx1"/>
                          </a:solidFill>
                          <a:effectLst/>
                        </a:rPr>
                        <a:t>Quarter down roll</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4.7, -1.4</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6.9 / 7.0</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4.3 / 4.4</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No / No</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9489559"/>
                  </a:ext>
                </a:extLst>
              </a:tr>
              <a:tr h="591883">
                <a:tc>
                  <a:txBody>
                    <a:bodyPr/>
                    <a:lstStyle/>
                    <a:p>
                      <a:pPr marL="0" marR="0">
                        <a:lnSpc>
                          <a:spcPct val="115000"/>
                        </a:lnSpc>
                        <a:spcBef>
                          <a:spcPts val="0"/>
                        </a:spcBef>
                        <a:spcAft>
                          <a:spcPts val="0"/>
                        </a:spcAft>
                      </a:pPr>
                      <a:r>
                        <a:rPr lang="en-US" sz="1400">
                          <a:solidFill>
                            <a:schemeClr val="tx1"/>
                          </a:solidFill>
                          <a:effectLst/>
                        </a:rPr>
                        <a:t>Half-vertical roll with negative pullout</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4.8, -3.0</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6.1 / 7.0</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solidFill>
                            <a:schemeClr val="tx1"/>
                          </a:solidFill>
                          <a:effectLst/>
                        </a:rPr>
                        <a:t>2.1 / 1.8</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No / No</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6927890"/>
                  </a:ext>
                </a:extLst>
              </a:tr>
              <a:tr h="394588">
                <a:tc>
                  <a:txBody>
                    <a:bodyPr/>
                    <a:lstStyle/>
                    <a:p>
                      <a:pPr marL="0" marR="0">
                        <a:lnSpc>
                          <a:spcPct val="115000"/>
                        </a:lnSpc>
                        <a:spcBef>
                          <a:spcPts val="0"/>
                        </a:spcBef>
                        <a:spcAft>
                          <a:spcPts val="0"/>
                        </a:spcAft>
                      </a:pPr>
                      <a:r>
                        <a:rPr lang="en-US" sz="1400" dirty="0">
                          <a:solidFill>
                            <a:schemeClr val="tx1"/>
                          </a:solidFill>
                          <a:effectLst/>
                        </a:rPr>
                        <a:t>Outside-inside vertical 8</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6.0, -4.2</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2.0 / 2.9</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0.0 / 0.0</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solidFill>
                            <a:schemeClr val="tx1"/>
                          </a:solidFill>
                          <a:effectLst/>
                        </a:rPr>
                        <a:t>Yes / Yes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9963100"/>
                  </a:ext>
                </a:extLst>
              </a:tr>
            </a:tbl>
          </a:graphicData>
        </a:graphic>
      </p:graphicFrame>
      <p:sp>
        <p:nvSpPr>
          <p:cNvPr id="15" name="Slide Number Placeholder 14"/>
          <p:cNvSpPr>
            <a:spLocks noGrp="1"/>
          </p:cNvSpPr>
          <p:nvPr>
            <p:ph type="sldNum" sz="quarter" idx="12"/>
          </p:nvPr>
        </p:nvSpPr>
        <p:spPr/>
        <p:txBody>
          <a:bodyPr/>
          <a:lstStyle/>
          <a:p>
            <a:fld id="{FCF1E461-79EA-4603-A633-C05D1247058A}" type="slidenum">
              <a:rPr lang="en-US" altLang="en-US" smtClean="0"/>
              <a:pPr/>
              <a:t>11</a:t>
            </a:fld>
            <a:endParaRPr lang="en-US" altLang="en-US"/>
          </a:p>
        </p:txBody>
      </p:sp>
      <p:sp>
        <p:nvSpPr>
          <p:cNvPr id="16" name="Slide Number Placeholder 3"/>
          <p:cNvSpPr txBox="1">
            <a:spLocks/>
          </p:cNvSpPr>
          <p:nvPr/>
        </p:nvSpPr>
        <p:spPr bwMode="auto">
          <a:xfrm>
            <a:off x="228600" y="6401447"/>
            <a:ext cx="414130" cy="3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FCF1E461-79EA-4603-A633-C05D1247058A}" type="slidenum">
              <a:rPr lang="en-US" altLang="en-US" sz="1600" b="1" smtClean="0">
                <a:solidFill>
                  <a:srgbClr val="FFFF00"/>
                </a:solidFill>
              </a:rPr>
              <a:pPr/>
              <a:t>11</a:t>
            </a:fld>
            <a:endParaRPr lang="en-US" altLang="en-US" sz="1600" b="1" dirty="0">
              <a:solidFill>
                <a:srgbClr val="FFFF00"/>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86740093"/>
      </p:ext>
    </p:extLst>
  </p:cSld>
  <p:clrMapOvr>
    <a:masterClrMapping/>
  </p:clrMapOvr>
  <mc:AlternateContent xmlns:mc="http://schemas.openxmlformats.org/markup-compatibility/2006">
    <mc:Choice xmlns:p14="http://schemas.microsoft.com/office/powerpoint/2010/main" Requires="p14">
      <p:transition spd="slow" p14:dur="2000" advTm="107240"/>
    </mc:Choice>
    <mc:Fallback>
      <p:transition spd="slow" advTm="107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685800" y="209550"/>
            <a:ext cx="7772400" cy="1924050"/>
          </a:xfrm>
        </p:spPr>
        <p:txBody>
          <a:bodyPr/>
          <a:lstStyle/>
          <a:p>
            <a:pPr eaLnBrk="1" hangingPunct="1"/>
            <a:r>
              <a:rPr lang="en-US" altLang="en-US" dirty="0" smtClean="0"/>
              <a:t>SAFETY: </a:t>
            </a:r>
            <a:r>
              <a:rPr lang="en-US" altLang="en-US" dirty="0"/>
              <a:t>Medication and Other Effects</a:t>
            </a:r>
            <a:br>
              <a:rPr lang="en-US" altLang="en-US" dirty="0"/>
            </a:br>
            <a:endParaRPr lang="en-US" altLang="en-US" dirty="0" smtClean="0"/>
          </a:p>
        </p:txBody>
      </p:sp>
      <p:sp>
        <p:nvSpPr>
          <p:cNvPr id="22531" name="Rectangle 3"/>
          <p:cNvSpPr>
            <a:spLocks noGrp="1" noChangeArrowheads="1"/>
          </p:cNvSpPr>
          <p:nvPr>
            <p:ph type="subTitle" idx="1"/>
          </p:nvPr>
        </p:nvSpPr>
        <p:spPr>
          <a:xfrm>
            <a:off x="329604" y="1447800"/>
            <a:ext cx="8574658" cy="2285999"/>
          </a:xfrm>
        </p:spPr>
        <p:txBody>
          <a:bodyPr/>
          <a:lstStyle/>
          <a:p>
            <a:pPr algn="l" eaLnBrk="1" hangingPunct="1">
              <a:lnSpc>
                <a:spcPct val="80000"/>
              </a:lnSpc>
            </a:pPr>
            <a:r>
              <a:rPr lang="en-US" altLang="en-US" sz="2000" dirty="0" smtClean="0"/>
              <a:t>Effects </a:t>
            </a:r>
            <a:r>
              <a:rPr lang="en-US" altLang="en-US" sz="2000" dirty="0"/>
              <a:t>of medications and other influences, such as severe dehydration, can be included in the model by altering subject </a:t>
            </a:r>
            <a:r>
              <a:rPr lang="en-US" altLang="en-US" sz="2000" dirty="0" smtClean="0"/>
              <a:t>characteristics. The table shows influences on </a:t>
            </a:r>
            <a:r>
              <a:rPr lang="en-US" altLang="en-US" sz="2000" dirty="0"/>
              <a:t>G tolerances in the CGEM model due </a:t>
            </a:r>
            <a:r>
              <a:rPr lang="en-US" altLang="en-US" sz="2000" dirty="0" smtClean="0"/>
              <a:t>to:</a:t>
            </a:r>
          </a:p>
          <a:p>
            <a:pPr marL="342900" indent="-342900" algn="l" eaLnBrk="1" hangingPunct="1">
              <a:lnSpc>
                <a:spcPct val="80000"/>
              </a:lnSpc>
              <a:buFont typeface="Arial" panose="020B0604020202020204" pitchFamily="34" charset="0"/>
              <a:buChar char="•"/>
            </a:pPr>
            <a:r>
              <a:rPr lang="en-US" altLang="en-US" sz="2000" dirty="0" smtClean="0"/>
              <a:t> a </a:t>
            </a:r>
            <a:r>
              <a:rPr lang="en-US" altLang="en-US" sz="2000" dirty="0"/>
              <a:t>heart response delay of 3 seconds induced by use of a </a:t>
            </a:r>
            <a:r>
              <a:rPr lang="en-US" altLang="en-US" sz="2000" dirty="0" smtClean="0"/>
              <a:t>beta-blocker</a:t>
            </a:r>
          </a:p>
          <a:p>
            <a:pPr marL="342900" indent="-342900" algn="l" eaLnBrk="1" hangingPunct="1">
              <a:lnSpc>
                <a:spcPct val="80000"/>
              </a:lnSpc>
              <a:buFont typeface="Arial" panose="020B0604020202020204" pitchFamily="34" charset="0"/>
              <a:buChar char="•"/>
            </a:pPr>
            <a:r>
              <a:rPr lang="en-US" altLang="en-US" sz="2000" dirty="0" smtClean="0"/>
              <a:t> </a:t>
            </a:r>
            <a:r>
              <a:rPr lang="en-US" altLang="en-US" sz="2000" dirty="0"/>
              <a:t>lowered max BP from mild dehydration or mild </a:t>
            </a:r>
            <a:r>
              <a:rPr lang="en-US" altLang="en-US" sz="2000" dirty="0" smtClean="0"/>
              <a:t>hyperthermia</a:t>
            </a:r>
          </a:p>
          <a:p>
            <a:pPr marL="342900" indent="-342900" algn="l" eaLnBrk="1" hangingPunct="1">
              <a:lnSpc>
                <a:spcPct val="80000"/>
              </a:lnSpc>
              <a:buFont typeface="Arial" panose="020B0604020202020204" pitchFamily="34" charset="0"/>
              <a:buChar char="•"/>
            </a:pPr>
            <a:r>
              <a:rPr lang="en-US" altLang="en-US" sz="2000" dirty="0" smtClean="0"/>
              <a:t> </a:t>
            </a:r>
            <a:r>
              <a:rPr lang="en-US" altLang="en-US" sz="2000" dirty="0"/>
              <a:t>combined mild dehydration and mild </a:t>
            </a:r>
            <a:r>
              <a:rPr lang="en-US" altLang="en-US" sz="2000" dirty="0" smtClean="0"/>
              <a:t>hyperthermia</a:t>
            </a:r>
          </a:p>
          <a:p>
            <a:pPr marL="342900" indent="-342900" algn="l" eaLnBrk="1" hangingPunct="1">
              <a:lnSpc>
                <a:spcPct val="80000"/>
              </a:lnSpc>
              <a:buFont typeface="Arial" panose="020B0604020202020204" pitchFamily="34" charset="0"/>
              <a:buChar char="•"/>
            </a:pPr>
            <a:r>
              <a:rPr lang="en-US" altLang="en-US" sz="2000" dirty="0" smtClean="0"/>
              <a:t> </a:t>
            </a:r>
            <a:r>
              <a:rPr lang="en-US" altLang="en-US" sz="2000" dirty="0"/>
              <a:t>50% loss of effectiveness due to fatigue during </a:t>
            </a:r>
            <a:r>
              <a:rPr lang="en-US" altLang="en-US" sz="2000" dirty="0" smtClean="0"/>
              <a:t>AGSM</a:t>
            </a:r>
          </a:p>
          <a:p>
            <a:pPr marL="342900" indent="-342900" algn="l" eaLnBrk="1" hangingPunct="1">
              <a:lnSpc>
                <a:spcPct val="80000"/>
              </a:lnSpc>
              <a:buFont typeface="Arial" panose="020B0604020202020204" pitchFamily="34" charset="0"/>
              <a:buChar char="•"/>
            </a:pPr>
            <a:r>
              <a:rPr lang="en-US" altLang="en-US" sz="2000" dirty="0" smtClean="0"/>
              <a:t> combined </a:t>
            </a:r>
            <a:r>
              <a:rPr lang="en-US" altLang="en-US" sz="2000" dirty="0"/>
              <a:t>fatigue, mild dehydration and mild hyperthermia.</a:t>
            </a:r>
          </a:p>
          <a:p>
            <a:pPr algn="l" eaLnBrk="1" hangingPunct="1">
              <a:lnSpc>
                <a:spcPct val="80000"/>
              </a:lnSpc>
            </a:pPr>
            <a:endParaRPr lang="en-US" altLang="en-US" sz="2000" dirty="0"/>
          </a:p>
          <a:p>
            <a:pPr algn="l" eaLnBrk="1" hangingPunct="1">
              <a:lnSpc>
                <a:spcPct val="80000"/>
              </a:lnSpc>
            </a:pPr>
            <a:endParaRPr lang="en-US" altLang="en-US" sz="2000" dirty="0" smtClean="0"/>
          </a:p>
          <a:p>
            <a:pPr algn="l" eaLnBrk="1" hangingPunct="1">
              <a:lnSpc>
                <a:spcPct val="80000"/>
              </a:lnSpc>
            </a:pPr>
            <a:endParaRPr lang="en-US" altLang="en-US" sz="2000" dirty="0" smtClean="0"/>
          </a:p>
        </p:txBody>
      </p:sp>
      <p:sp>
        <p:nvSpPr>
          <p:cNvPr id="22532" name="Rectangle 4"/>
          <p:cNvSpPr>
            <a:spLocks noChangeArrowheads="1"/>
          </p:cNvSpPr>
          <p:nvPr/>
        </p:nvSpPr>
        <p:spPr bwMode="auto">
          <a:xfrm>
            <a:off x="0" y="6248400"/>
            <a:ext cx="9144000" cy="609600"/>
          </a:xfrm>
          <a:prstGeom prst="rect">
            <a:avLst/>
          </a:prstGeom>
          <a:solidFill>
            <a:srgbClr val="00478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9999"/>
              </a:solidFill>
              <a:effectLst/>
              <a:uLnTx/>
              <a:uFillTx/>
              <a:latin typeface="Arial" panose="020B0604020202020204" pitchFamily="34" charset="0"/>
              <a:ea typeface="+mn-ea"/>
              <a:cs typeface="+mn-cs"/>
            </a:endParaRPr>
          </a:p>
        </p:txBody>
      </p:sp>
      <p:pic>
        <p:nvPicPr>
          <p:cNvPr id="22533" name="Picture 5" descr="footerfaa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7770" y="6253370"/>
            <a:ext cx="1609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p:cNvGraphicFramePr>
            <a:graphicFrameLocks noGrp="1"/>
          </p:cNvGraphicFramePr>
          <p:nvPr>
            <p:extLst>
              <p:ext uri="{D42A27DB-BD31-4B8C-83A1-F6EECF244321}">
                <p14:modId xmlns:p14="http://schemas.microsoft.com/office/powerpoint/2010/main" val="3027001671"/>
              </p:ext>
            </p:extLst>
          </p:nvPr>
        </p:nvGraphicFramePr>
        <p:xfrm>
          <a:off x="921233" y="3948096"/>
          <a:ext cx="7391400" cy="2254218"/>
        </p:xfrm>
        <a:graphic>
          <a:graphicData uri="http://schemas.openxmlformats.org/drawingml/2006/table">
            <a:tbl>
              <a:tblPr firstRow="1" firstCol="1" bandRow="1"/>
              <a:tblGrid>
                <a:gridCol w="3070488">
                  <a:extLst>
                    <a:ext uri="{9D8B030D-6E8A-4147-A177-3AD203B41FA5}">
                      <a16:colId xmlns:a16="http://schemas.microsoft.com/office/drawing/2014/main" val="3115290983"/>
                    </a:ext>
                  </a:extLst>
                </a:gridCol>
                <a:gridCol w="2084041">
                  <a:extLst>
                    <a:ext uri="{9D8B030D-6E8A-4147-A177-3AD203B41FA5}">
                      <a16:colId xmlns:a16="http://schemas.microsoft.com/office/drawing/2014/main" val="4020568090"/>
                    </a:ext>
                  </a:extLst>
                </a:gridCol>
                <a:gridCol w="2236871">
                  <a:extLst>
                    <a:ext uri="{9D8B030D-6E8A-4147-A177-3AD203B41FA5}">
                      <a16:colId xmlns:a16="http://schemas.microsoft.com/office/drawing/2014/main" val="15219339"/>
                    </a:ext>
                  </a:extLst>
                </a:gridCol>
              </a:tblGrid>
              <a:tr h="293915">
                <a:tc>
                  <a:txBody>
                    <a:bodyPr/>
                    <a:lstStyle/>
                    <a:p>
                      <a:pPr marL="0" marR="0">
                        <a:lnSpc>
                          <a:spcPct val="115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Influence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G tolerance, rapid onset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G tolerance, gradual onset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654955"/>
                  </a:ext>
                </a:extLst>
              </a:tr>
              <a:tr h="293915">
                <a:tc>
                  <a:txBody>
                    <a:bodyPr/>
                    <a:lstStyle/>
                    <a:p>
                      <a:pPr marL="0" marR="0">
                        <a:lnSpc>
                          <a:spcPct val="115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None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7.1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7.5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13547872"/>
                  </a:ext>
                </a:extLst>
              </a:tr>
              <a:tr h="293915">
                <a:tc>
                  <a:txBody>
                    <a:bodyPr/>
                    <a:lstStyle/>
                    <a:p>
                      <a:pPr marL="0" marR="0">
                        <a:lnSpc>
                          <a:spcPct val="115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Cardiac response delay of 3 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7.5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3889903"/>
                  </a:ext>
                </a:extLst>
              </a:tr>
              <a:tr h="293915">
                <a:tc>
                  <a:txBody>
                    <a:bodyPr/>
                    <a:lstStyle/>
                    <a:p>
                      <a:pPr marL="0" marR="0">
                        <a:lnSpc>
                          <a:spcPct val="115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Mild dehydration or mild hyperthermia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7.0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7.4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16969128"/>
                  </a:ext>
                </a:extLst>
              </a:tr>
              <a:tr h="293915">
                <a:tc>
                  <a:txBody>
                    <a:bodyPr/>
                    <a:lstStyle/>
                    <a:p>
                      <a:pPr marL="0" marR="0">
                        <a:lnSpc>
                          <a:spcPct val="115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Mild dehydration + mild hyperthermia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6.8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7.2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03796015"/>
                  </a:ext>
                </a:extLst>
              </a:tr>
              <a:tr h="293915">
                <a:tc>
                  <a:txBody>
                    <a:bodyPr/>
                    <a:lstStyle/>
                    <a:p>
                      <a:pPr marL="0" marR="0">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Fatigue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6.1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75436745"/>
                  </a:ext>
                </a:extLst>
              </a:tr>
              <a:tr h="293915">
                <a:tc>
                  <a:txBody>
                    <a:bodyPr/>
                    <a:lstStyle/>
                    <a:p>
                      <a:pPr marL="0" marR="0">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Fatigue + m. dehy.+ m. hypertherm.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5.5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5.8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7235336"/>
                  </a:ext>
                </a:extLst>
              </a:tr>
            </a:tbl>
          </a:graphicData>
        </a:graphic>
      </p:graphicFrame>
      <p:sp>
        <p:nvSpPr>
          <p:cNvPr id="16" name="Slide Number Placeholder 3"/>
          <p:cNvSpPr>
            <a:spLocks noGrp="1"/>
          </p:cNvSpPr>
          <p:nvPr>
            <p:ph type="sldNum" sz="quarter" idx="12"/>
          </p:nvPr>
        </p:nvSpPr>
        <p:spPr>
          <a:xfrm>
            <a:off x="228600" y="6401447"/>
            <a:ext cx="414130" cy="354305"/>
          </a:xfrm>
        </p:spPr>
        <p:txBody>
          <a:bodyPr/>
          <a:lstStyle/>
          <a:p>
            <a:fld id="{FCF1E461-79EA-4603-A633-C05D1247058A}" type="slidenum">
              <a:rPr lang="en-US" altLang="en-US" sz="1600" b="1" smtClean="0">
                <a:solidFill>
                  <a:srgbClr val="FFFF00"/>
                </a:solidFill>
              </a:rPr>
              <a:pPr/>
              <a:t>12</a:t>
            </a:fld>
            <a:endParaRPr lang="en-US" altLang="en-US" sz="1600" b="1" dirty="0">
              <a:solidFill>
                <a:srgbClr val="FFFF00"/>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42002126"/>
      </p:ext>
    </p:extLst>
  </p:cSld>
  <p:clrMapOvr>
    <a:masterClrMapping/>
  </p:clrMapOvr>
  <p:transition advTm="671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8"/>
          <p:cNvSpPr>
            <a:spLocks noChangeArrowheads="1"/>
          </p:cNvSpPr>
          <p:nvPr/>
        </p:nvSpPr>
        <p:spPr bwMode="auto">
          <a:xfrm>
            <a:off x="-19878" y="6248400"/>
            <a:ext cx="9144000" cy="609600"/>
          </a:xfrm>
          <a:prstGeom prst="rect">
            <a:avLst/>
          </a:prstGeom>
          <a:solidFill>
            <a:srgbClr val="00478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chemeClr val="hlink"/>
              </a:solidFill>
            </a:endParaRPr>
          </a:p>
        </p:txBody>
      </p:sp>
      <p:pic>
        <p:nvPicPr>
          <p:cNvPr id="34819" name="Picture 9" descr="footerfaa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275" y="6286500"/>
            <a:ext cx="1609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10"/>
          <p:cNvSpPr txBox="1">
            <a:spLocks noChangeArrowheads="1"/>
          </p:cNvSpPr>
          <p:nvPr/>
        </p:nvSpPr>
        <p:spPr bwMode="auto">
          <a:xfrm>
            <a:off x="1860360" y="76200"/>
            <a:ext cx="542328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4400" dirty="0" smtClean="0"/>
              <a:t>Concluding Remarks</a:t>
            </a:r>
            <a:endParaRPr lang="en-US" altLang="en-US" sz="4400" dirty="0"/>
          </a:p>
        </p:txBody>
      </p:sp>
      <p:sp>
        <p:nvSpPr>
          <p:cNvPr id="34821" name="Text Box 11"/>
          <p:cNvSpPr txBox="1">
            <a:spLocks noChangeArrowheads="1"/>
          </p:cNvSpPr>
          <p:nvPr/>
        </p:nvSpPr>
        <p:spPr bwMode="auto">
          <a:xfrm>
            <a:off x="304800" y="845641"/>
            <a:ext cx="85344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buFont typeface="Arial" panose="020B0604020202020204" pitchFamily="34" charset="0"/>
              <a:buChar char="•"/>
            </a:pPr>
            <a:r>
              <a:rPr lang="en-US" altLang="en-US" sz="1600" dirty="0" smtClean="0"/>
              <a:t>CAMI has developed a physics and physiology based model of Gz effects </a:t>
            </a:r>
            <a:r>
              <a:rPr lang="en-US" altLang="en-US" sz="1600" dirty="0"/>
              <a:t>in airmen for aviation accident assessment and may also be used by pilots and flight surgeons to estimate the physiological difficulty of planned aerobatic maneuver </a:t>
            </a:r>
            <a:r>
              <a:rPr lang="en-US" altLang="en-US" sz="1600" dirty="0" smtClean="0"/>
              <a:t>sequences</a:t>
            </a:r>
          </a:p>
          <a:p>
            <a:pPr eaLnBrk="1" hangingPunct="1"/>
            <a:endParaRPr lang="en-US" altLang="en-US" sz="1600" dirty="0" smtClean="0"/>
          </a:p>
          <a:p>
            <a:pPr marL="285750" indent="-285750" eaLnBrk="1" hangingPunct="1">
              <a:buFont typeface="Arial" panose="020B0604020202020204" pitchFamily="34" charset="0"/>
              <a:buChar char="•"/>
            </a:pPr>
            <a:r>
              <a:rPr lang="en-US" altLang="en-US" sz="1600" dirty="0" smtClean="0"/>
              <a:t>Blood flow and usefulness at target sites are tracked </a:t>
            </a:r>
            <a:r>
              <a:rPr lang="en-US" altLang="en-US" sz="1600" dirty="0"/>
              <a:t>to </a:t>
            </a:r>
            <a:r>
              <a:rPr lang="en-US" altLang="en-US" sz="1600" dirty="0" smtClean="0"/>
              <a:t>calculate </a:t>
            </a:r>
            <a:r>
              <a:rPr lang="en-US" altLang="en-US" sz="1600" dirty="0"/>
              <a:t>expected </a:t>
            </a:r>
            <a:r>
              <a:rPr lang="en-US" altLang="en-US" sz="1600" dirty="0" smtClean="0"/>
              <a:t>symptoms in airmen</a:t>
            </a:r>
            <a:endParaRPr lang="en-US" altLang="en-US" sz="1600" dirty="0"/>
          </a:p>
          <a:p>
            <a:pPr marL="285750" indent="-285750" eaLnBrk="1" hangingPunct="1">
              <a:buFont typeface="Arial" panose="020B0604020202020204" pitchFamily="34" charset="0"/>
              <a:buChar char="•"/>
            </a:pPr>
            <a:endParaRPr lang="en-US" altLang="en-US" sz="1600" dirty="0" smtClean="0"/>
          </a:p>
          <a:p>
            <a:pPr marL="285750" indent="-285750" eaLnBrk="1" hangingPunct="1">
              <a:buFont typeface="Arial" panose="020B0604020202020204" pitchFamily="34" charset="0"/>
              <a:buChar char="•"/>
            </a:pPr>
            <a:r>
              <a:rPr lang="en-US" altLang="en-US" sz="1600" dirty="0" smtClean="0"/>
              <a:t>CGEM accurately predicts GLOC onset, period of incapacitation, and visual symptom onset during centrifuge experiments and user-defined specific aerial maneuvers--predicted </a:t>
            </a:r>
            <a:r>
              <a:rPr lang="en-US" altLang="en-US" sz="1600" dirty="0"/>
              <a:t>times to G-LOC and absolute incapacitation periods were consistently within one standard deviation of pooled results obtained during centrifuge experiments using USN and USAF pilots</a:t>
            </a:r>
            <a:endParaRPr lang="en-US" altLang="en-US" sz="1600" dirty="0" smtClean="0"/>
          </a:p>
          <a:p>
            <a:pPr marL="285750" indent="-285750" eaLnBrk="1" hangingPunct="1">
              <a:buFont typeface="Arial" panose="020B0604020202020204" pitchFamily="34" charset="0"/>
              <a:buChar char="•"/>
            </a:pPr>
            <a:endParaRPr lang="en-US" altLang="en-US" sz="1600" dirty="0"/>
          </a:p>
          <a:p>
            <a:pPr marL="285750" indent="-285750" eaLnBrk="1" hangingPunct="1">
              <a:buFont typeface="Arial" panose="020B0604020202020204" pitchFamily="34" charset="0"/>
              <a:buChar char="•"/>
            </a:pPr>
            <a:r>
              <a:rPr lang="en-US" sz="1600" dirty="0" smtClean="0"/>
              <a:t>Results </a:t>
            </a:r>
            <a:r>
              <a:rPr lang="en-US" sz="1600" dirty="0"/>
              <a:t>support the conclusion drawn from earlier studies that the current warning attached to Federal Aviation Administration special issuance waivers for cardiac disease </a:t>
            </a:r>
            <a:r>
              <a:rPr lang="en-US" sz="1600" dirty="0" smtClean="0"/>
              <a:t>is sufficient</a:t>
            </a:r>
            <a:endParaRPr lang="en-US" altLang="en-US" sz="1600" dirty="0" smtClean="0"/>
          </a:p>
          <a:p>
            <a:pPr marL="285750" indent="-285750" eaLnBrk="1" hangingPunct="1">
              <a:buFont typeface="Arial" panose="020B0604020202020204" pitchFamily="34" charset="0"/>
              <a:buChar char="•"/>
            </a:pPr>
            <a:endParaRPr lang="en-US" altLang="en-US" sz="1600" dirty="0" smtClean="0"/>
          </a:p>
          <a:p>
            <a:pPr marL="285750" indent="-285750" eaLnBrk="1" hangingPunct="1">
              <a:buFont typeface="Arial" panose="020B0604020202020204" pitchFamily="34" charset="0"/>
              <a:buChar char="•"/>
            </a:pPr>
            <a:r>
              <a:rPr lang="en-US" altLang="en-US" sz="1600" dirty="0" smtClean="0"/>
              <a:t>The software will be released through the CAMI Physiology Research Team Website: </a:t>
            </a:r>
            <a:r>
              <a:rPr lang="en-US" altLang="en-US" sz="1600" dirty="0"/>
              <a:t>https://www.faa.gov/data_research/research/med_humanfacs/aeromedical/environmentalphysiology/ </a:t>
            </a:r>
            <a:r>
              <a:rPr lang="en-US" altLang="en-US" sz="1600" dirty="0" smtClean="0"/>
              <a:t> </a:t>
            </a:r>
            <a:endParaRPr lang="en-US" altLang="en-US" sz="1600" dirty="0"/>
          </a:p>
        </p:txBody>
      </p:sp>
      <p:sp>
        <p:nvSpPr>
          <p:cNvPr id="7" name="Slide Number Placeholder 3"/>
          <p:cNvSpPr txBox="1">
            <a:spLocks/>
          </p:cNvSpPr>
          <p:nvPr/>
        </p:nvSpPr>
        <p:spPr bwMode="auto">
          <a:xfrm>
            <a:off x="135835" y="6401447"/>
            <a:ext cx="414130" cy="3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FCF1E461-79EA-4603-A633-C05D1247058A}" type="slidenum">
              <a:rPr lang="en-US" altLang="en-US" sz="1600" b="1" smtClean="0">
                <a:solidFill>
                  <a:srgbClr val="FFFF00"/>
                </a:solidFill>
              </a:rPr>
              <a:pPr/>
              <a:t>13</a:t>
            </a:fld>
            <a:endParaRPr lang="en-US" altLang="en-US" sz="1600" b="1" dirty="0">
              <a:solidFill>
                <a:srgbClr val="FFFF0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257"/>
    </mc:Choice>
    <mc:Fallback>
      <p:transition spd="slow" advTm="96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8"/>
          <p:cNvSpPr>
            <a:spLocks noChangeArrowheads="1"/>
          </p:cNvSpPr>
          <p:nvPr/>
        </p:nvSpPr>
        <p:spPr bwMode="auto">
          <a:xfrm>
            <a:off x="-1" y="6246468"/>
            <a:ext cx="9144000" cy="609600"/>
          </a:xfrm>
          <a:prstGeom prst="rect">
            <a:avLst/>
          </a:prstGeom>
          <a:solidFill>
            <a:srgbClr val="00478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chemeClr val="hlink"/>
              </a:solidFill>
            </a:endParaRPr>
          </a:p>
        </p:txBody>
      </p:sp>
      <p:pic>
        <p:nvPicPr>
          <p:cNvPr id="34819" name="Picture 9" descr="footerfaa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275" y="6292850"/>
            <a:ext cx="1609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10"/>
          <p:cNvSpPr txBox="1">
            <a:spLocks noChangeArrowheads="1"/>
          </p:cNvSpPr>
          <p:nvPr/>
        </p:nvSpPr>
        <p:spPr bwMode="auto">
          <a:xfrm>
            <a:off x="2377328" y="139862"/>
            <a:ext cx="438934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4400" dirty="0" smtClean="0"/>
              <a:t>BIBLIOGRAPHY</a:t>
            </a:r>
            <a:endParaRPr lang="en-US" altLang="en-US" sz="4400" dirty="0"/>
          </a:p>
        </p:txBody>
      </p:sp>
      <p:sp>
        <p:nvSpPr>
          <p:cNvPr id="34821" name="Text Box 11"/>
          <p:cNvSpPr txBox="1">
            <a:spLocks noChangeArrowheads="1"/>
          </p:cNvSpPr>
          <p:nvPr/>
        </p:nvSpPr>
        <p:spPr bwMode="auto">
          <a:xfrm>
            <a:off x="228600" y="947403"/>
            <a:ext cx="8534400"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spcAft>
                <a:spcPts val="600"/>
              </a:spcAft>
              <a:buFont typeface="Arial" panose="020B0604020202020204" pitchFamily="34" charset="0"/>
              <a:buChar char="•"/>
            </a:pPr>
            <a:r>
              <a:rPr lang="en-US" dirty="0" smtClean="0"/>
              <a:t>Burton</a:t>
            </a:r>
            <a:r>
              <a:rPr lang="en-US" dirty="0"/>
              <a:t>, R.R. (2000). Mathematical models for predicting G-level tolerances. </a:t>
            </a:r>
            <a:r>
              <a:rPr lang="en-US" i="1" dirty="0"/>
              <a:t>Aviation, Space, and Environmental Medicine,</a:t>
            </a:r>
            <a:r>
              <a:rPr lang="en-US" dirty="0"/>
              <a:t> 71, 506–13.   </a:t>
            </a:r>
          </a:p>
          <a:p>
            <a:pPr marL="285750" indent="-285750" eaLnBrk="1" hangingPunct="1">
              <a:spcAft>
                <a:spcPts val="600"/>
              </a:spcAft>
              <a:buFont typeface="Arial" panose="020B0604020202020204" pitchFamily="34" charset="0"/>
              <a:buChar char="•"/>
            </a:pPr>
            <a:r>
              <a:rPr lang="en-US" dirty="0"/>
              <a:t>Civil Aviation Safety Authority Australia (2001). </a:t>
            </a:r>
            <a:r>
              <a:rPr lang="en-US" i="1" dirty="0"/>
              <a:t>Guidelines for Aerobatics</a:t>
            </a:r>
            <a:r>
              <a:rPr lang="en-US" dirty="0"/>
              <a:t> (AC91-075(0)).</a:t>
            </a:r>
            <a:endParaRPr lang="en-US" altLang="en-US" dirty="0"/>
          </a:p>
          <a:p>
            <a:pPr marL="285750" indent="-285750" eaLnBrk="1" hangingPunct="1">
              <a:spcAft>
                <a:spcPts val="600"/>
              </a:spcAft>
              <a:buFont typeface="Arial" panose="020B0604020202020204" pitchFamily="34" charset="0"/>
              <a:buChar char="•"/>
            </a:pPr>
            <a:r>
              <a:rPr lang="en-US" dirty="0" err="1"/>
              <a:t>Eiken</a:t>
            </a:r>
            <a:r>
              <a:rPr lang="en-US" dirty="0"/>
              <a:t>. O., </a:t>
            </a:r>
            <a:r>
              <a:rPr lang="en-US" dirty="0" err="1"/>
              <a:t>Ölgård</a:t>
            </a:r>
            <a:r>
              <a:rPr lang="en-US" dirty="0"/>
              <a:t> R., Bergsten, E., </a:t>
            </a:r>
            <a:r>
              <a:rPr lang="en-US" dirty="0" err="1"/>
              <a:t>Grönkvist</a:t>
            </a:r>
            <a:r>
              <a:rPr lang="en-US" dirty="0"/>
              <a:t>, M. (2007). G protection: interaction of straining maneuvers and positive pressure breathing. </a:t>
            </a:r>
            <a:r>
              <a:rPr lang="en-US" i="1" dirty="0"/>
              <a:t>Aviation, Space, and Environmental Medicine</a:t>
            </a:r>
            <a:r>
              <a:rPr lang="en-US" dirty="0"/>
              <a:t>, 78, 392–8</a:t>
            </a:r>
            <a:r>
              <a:rPr lang="en-US" dirty="0" smtClean="0"/>
              <a:t>.</a:t>
            </a:r>
          </a:p>
          <a:p>
            <a:pPr marL="285750" indent="-285750" eaLnBrk="1" hangingPunct="1">
              <a:spcAft>
                <a:spcPts val="600"/>
              </a:spcAft>
              <a:buFont typeface="Arial" panose="020B0604020202020204" pitchFamily="34" charset="0"/>
              <a:buChar char="•"/>
            </a:pPr>
            <a:r>
              <a:rPr lang="en-US" dirty="0"/>
              <a:t>Moore, T.W., Jaron D., </a:t>
            </a:r>
            <a:r>
              <a:rPr lang="en-US" dirty="0" err="1"/>
              <a:t>Hrebien</a:t>
            </a:r>
            <a:r>
              <a:rPr lang="en-US" dirty="0"/>
              <a:t>, L., Bender, D. (1993). A mathematical model of G time-tolerance. </a:t>
            </a:r>
            <a:r>
              <a:rPr lang="en-US" i="1" dirty="0"/>
              <a:t>Aviation, Space, and Environmental Medicine</a:t>
            </a:r>
            <a:r>
              <a:rPr lang="en-US" dirty="0"/>
              <a:t>,</a:t>
            </a:r>
            <a:r>
              <a:rPr lang="en-US" i="1" dirty="0"/>
              <a:t> </a:t>
            </a:r>
            <a:r>
              <a:rPr lang="en-US" dirty="0"/>
              <a:t>64, </a:t>
            </a:r>
            <a:r>
              <a:rPr lang="en-US" dirty="0" smtClean="0"/>
              <a:t>947–51.</a:t>
            </a:r>
          </a:p>
          <a:p>
            <a:pPr marL="285750" indent="-285750" eaLnBrk="1" hangingPunct="1">
              <a:spcAft>
                <a:spcPts val="600"/>
              </a:spcAft>
              <a:buFont typeface="Arial" panose="020B0604020202020204" pitchFamily="34" charset="0"/>
              <a:buChar char="•"/>
            </a:pPr>
            <a:r>
              <a:rPr lang="en-US" dirty="0" smtClean="0"/>
              <a:t>Whinnery</a:t>
            </a:r>
            <a:r>
              <a:rPr lang="en-US" dirty="0"/>
              <a:t>, T., and Forster, E.M. (2013). The +Gz-induced loss of consciousness curve. </a:t>
            </a:r>
            <a:r>
              <a:rPr lang="en-US" i="1" dirty="0"/>
              <a:t>Extreme Physiology and Medicine</a:t>
            </a:r>
            <a:r>
              <a:rPr lang="en-US" dirty="0"/>
              <a:t>, 2, 19. </a:t>
            </a:r>
          </a:p>
          <a:p>
            <a:pPr marL="285750" indent="-285750" eaLnBrk="1" hangingPunct="1">
              <a:spcAft>
                <a:spcPts val="600"/>
              </a:spcAft>
              <a:buFont typeface="Arial" panose="020B0604020202020204" pitchFamily="34" charset="0"/>
              <a:buChar char="•"/>
            </a:pPr>
            <a:r>
              <a:rPr lang="en-US" dirty="0" smtClean="0"/>
              <a:t>Whinnery</a:t>
            </a:r>
            <a:r>
              <a:rPr lang="en-US" dirty="0"/>
              <a:t>, T., Forster, E.M., Rogers, P.B. (2014). The +Gz recovery of consciousness curve. </a:t>
            </a:r>
            <a:r>
              <a:rPr lang="en-US" i="1" dirty="0"/>
              <a:t>Extreme Physiology and Medicine,</a:t>
            </a:r>
            <a:r>
              <a:rPr lang="en-US" dirty="0"/>
              <a:t> 3, 9 (avail from www.extremephysiolmed.com/content/3/1/9</a:t>
            </a:r>
            <a:r>
              <a:rPr lang="en-US" dirty="0" smtClean="0"/>
              <a:t>).</a:t>
            </a:r>
            <a:endParaRPr lang="en-US" altLang="en-US" dirty="0" smtClean="0"/>
          </a:p>
        </p:txBody>
      </p:sp>
      <p:sp>
        <p:nvSpPr>
          <p:cNvPr id="4" name="Slide Number Placeholder 3"/>
          <p:cNvSpPr>
            <a:spLocks noGrp="1"/>
          </p:cNvSpPr>
          <p:nvPr>
            <p:ph type="sldNum" sz="quarter" idx="12"/>
          </p:nvPr>
        </p:nvSpPr>
        <p:spPr>
          <a:xfrm>
            <a:off x="228600" y="6401447"/>
            <a:ext cx="414130" cy="354305"/>
          </a:xfrm>
        </p:spPr>
        <p:txBody>
          <a:bodyPr/>
          <a:lstStyle/>
          <a:p>
            <a:fld id="{FCF1E461-79EA-4603-A633-C05D1247058A}" type="slidenum">
              <a:rPr lang="en-US" altLang="en-US" sz="1600" b="1" smtClean="0">
                <a:solidFill>
                  <a:srgbClr val="FFFF00"/>
                </a:solidFill>
              </a:rPr>
              <a:pPr/>
              <a:t>14</a:t>
            </a:fld>
            <a:endParaRPr lang="en-US" altLang="en-US" sz="1600" b="1" dirty="0">
              <a:solidFill>
                <a:srgbClr val="FFFF00"/>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53162336"/>
      </p:ext>
    </p:extLst>
  </p:cSld>
  <p:clrMapOvr>
    <a:masterClrMapping/>
  </p:clrMapOvr>
  <mc:AlternateContent xmlns:mc="http://schemas.openxmlformats.org/markup-compatibility/2006">
    <mc:Choice xmlns:p14="http://schemas.microsoft.com/office/powerpoint/2010/main" Requires="p14">
      <p:transition spd="slow" p14:dur="2000" advTm="9565"/>
    </mc:Choice>
    <mc:Fallback>
      <p:transition spd="slow" advTm="9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ChangeArrowheads="1"/>
          </p:cNvSpPr>
          <p:nvPr/>
        </p:nvSpPr>
        <p:spPr bwMode="auto">
          <a:xfrm>
            <a:off x="-1" y="6246468"/>
            <a:ext cx="9144000" cy="609600"/>
          </a:xfrm>
          <a:prstGeom prst="rect">
            <a:avLst/>
          </a:prstGeom>
          <a:solidFill>
            <a:srgbClr val="00478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chemeClr val="hlink"/>
              </a:solidFill>
            </a:endParaRPr>
          </a:p>
        </p:txBody>
      </p:sp>
      <p:sp>
        <p:nvSpPr>
          <p:cNvPr id="3" name="Content Placeholder 2"/>
          <p:cNvSpPr>
            <a:spLocks noGrp="1"/>
          </p:cNvSpPr>
          <p:nvPr>
            <p:ph idx="1"/>
          </p:nvPr>
        </p:nvSpPr>
        <p:spPr>
          <a:xfrm>
            <a:off x="457200" y="1219200"/>
            <a:ext cx="8229600" cy="4525963"/>
          </a:xfrm>
        </p:spPr>
        <p:txBody>
          <a:bodyPr/>
          <a:lstStyle/>
          <a:p>
            <a:pPr marL="0" indent="0" algn="ctr">
              <a:buNone/>
            </a:pPr>
            <a:r>
              <a:rPr lang="en-US" sz="5400" dirty="0" smtClean="0"/>
              <a:t>Thank you for your attention.</a:t>
            </a:r>
          </a:p>
          <a:p>
            <a:pPr marL="0" indent="0" algn="ctr">
              <a:buNone/>
            </a:pPr>
            <a:endParaRPr lang="en-US" sz="5400" dirty="0" smtClean="0"/>
          </a:p>
          <a:p>
            <a:pPr marL="0" indent="0" algn="ctr">
              <a:buNone/>
            </a:pPr>
            <a:r>
              <a:rPr lang="en-US" sz="5400" dirty="0" smtClean="0"/>
              <a:t>Questions?</a:t>
            </a:r>
          </a:p>
          <a:p>
            <a:pPr marL="0" indent="0" algn="ctr">
              <a:buNone/>
            </a:pPr>
            <a:endParaRPr lang="en-US" sz="2000" dirty="0" smtClean="0"/>
          </a:p>
          <a:p>
            <a:pPr marL="0" indent="0" algn="ctr">
              <a:buNone/>
            </a:pPr>
            <a:endParaRPr lang="en-US" sz="2000" dirty="0"/>
          </a:p>
          <a:p>
            <a:pPr marL="0" indent="0" algn="ctr">
              <a:buNone/>
            </a:pPr>
            <a:r>
              <a:rPr lang="en-US" sz="2000" dirty="0" smtClean="0"/>
              <a:t>E-mail: kyle.copeland@faa.gov</a:t>
            </a:r>
          </a:p>
          <a:p>
            <a:pPr marL="0" indent="0" algn="ctr">
              <a:buNone/>
            </a:pPr>
            <a:endParaRPr lang="en-US" sz="2000" dirty="0"/>
          </a:p>
          <a:p>
            <a:pPr marL="0" indent="0" algn="ctr" eaLnBrk="1" hangingPunct="1">
              <a:buNone/>
            </a:pPr>
            <a:endParaRPr lang="en-US" altLang="en-US" sz="2000" b="1" dirty="0" smtClean="0"/>
          </a:p>
          <a:p>
            <a:pPr marL="0" indent="0" algn="ctr" eaLnBrk="1" hangingPunct="1">
              <a:buNone/>
            </a:pPr>
            <a:endParaRPr lang="en-US" altLang="en-US" sz="2000" b="1" dirty="0"/>
          </a:p>
          <a:p>
            <a:pPr marL="0" indent="0">
              <a:buNone/>
            </a:pPr>
            <a:endParaRPr lang="en-US" dirty="0" smtClean="0"/>
          </a:p>
          <a:p>
            <a:pPr marL="0" indent="0">
              <a:buNone/>
            </a:pPr>
            <a:endParaRPr lang="en-US" dirty="0"/>
          </a:p>
        </p:txBody>
      </p:sp>
      <p:sp>
        <p:nvSpPr>
          <p:cNvPr id="4" name="Slide Number Placeholder 3"/>
          <p:cNvSpPr txBox="1">
            <a:spLocks/>
          </p:cNvSpPr>
          <p:nvPr/>
        </p:nvSpPr>
        <p:spPr bwMode="auto">
          <a:xfrm>
            <a:off x="228600" y="6401447"/>
            <a:ext cx="414130" cy="3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FCF1E461-79EA-4603-A633-C05D1247058A}" type="slidenum">
              <a:rPr lang="en-US" altLang="en-US" sz="1600" b="1" smtClean="0">
                <a:solidFill>
                  <a:srgbClr val="FFFF00"/>
                </a:solidFill>
              </a:rPr>
              <a:pPr/>
              <a:t>15</a:t>
            </a:fld>
            <a:endParaRPr lang="en-US" altLang="en-US" sz="1600" b="1" dirty="0">
              <a:solidFill>
                <a:srgbClr val="FFFF00"/>
              </a:solidFill>
            </a:endParaRPr>
          </a:p>
        </p:txBody>
      </p:sp>
      <p:pic>
        <p:nvPicPr>
          <p:cNvPr id="6" name="Picture 9" descr="footerfaa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275" y="6292850"/>
            <a:ext cx="1609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56334693"/>
      </p:ext>
    </p:extLst>
  </p:cSld>
  <p:clrMapOvr>
    <a:masterClrMapping/>
  </p:clrMapOvr>
  <mc:AlternateContent xmlns:mc="http://schemas.openxmlformats.org/markup-compatibility/2006">
    <mc:Choice xmlns:p14="http://schemas.microsoft.com/office/powerpoint/2010/main" Requires="p14">
      <p:transition spd="slow" p14:dur="2000" advTm="10551"/>
    </mc:Choice>
    <mc:Fallback>
      <p:transition spd="slow" advTm="10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1524000"/>
            <a:ext cx="2819400" cy="3733800"/>
          </a:xfrm>
        </p:spPr>
        <p:txBody>
          <a:bodyPr/>
          <a:lstStyle/>
          <a:p>
            <a:pPr algn="l" eaLnBrk="1" hangingPunct="1"/>
            <a:r>
              <a:rPr lang="en-US" sz="2000" dirty="0"/>
              <a:t>Acceleration (G) effects are an important consideration in civil and military </a:t>
            </a:r>
            <a:r>
              <a:rPr lang="en-US" sz="2000" dirty="0" smtClean="0"/>
              <a:t>aviation because G-induced </a:t>
            </a:r>
            <a:r>
              <a:rPr lang="en-US" sz="2000" dirty="0"/>
              <a:t>loss of consciousness (G-LOC), impaired </a:t>
            </a:r>
            <a:r>
              <a:rPr lang="en-US" sz="2000" dirty="0" smtClean="0"/>
              <a:t>consciousness, </a:t>
            </a:r>
            <a:r>
              <a:rPr lang="en-US" sz="2000" dirty="0"/>
              <a:t>and visual effects </a:t>
            </a:r>
            <a:r>
              <a:rPr lang="en-US" sz="2000" dirty="0" smtClean="0"/>
              <a:t>all have the potential to result </a:t>
            </a:r>
            <a:r>
              <a:rPr lang="en-US" sz="2000" dirty="0"/>
              <a:t>in aviation accidents</a:t>
            </a:r>
            <a:r>
              <a:rPr lang="en-US" sz="2000" dirty="0" smtClean="0"/>
              <a:t>.</a:t>
            </a:r>
            <a:endParaRPr lang="en-US" altLang="en-US" sz="2000" b="1" dirty="0" smtClean="0"/>
          </a:p>
        </p:txBody>
      </p:sp>
      <p:sp>
        <p:nvSpPr>
          <p:cNvPr id="9219" name="Rectangle 3"/>
          <p:cNvSpPr>
            <a:spLocks noChangeArrowheads="1"/>
          </p:cNvSpPr>
          <p:nvPr/>
        </p:nvSpPr>
        <p:spPr bwMode="auto">
          <a:xfrm>
            <a:off x="0" y="6248400"/>
            <a:ext cx="9144000" cy="609600"/>
          </a:xfrm>
          <a:prstGeom prst="rect">
            <a:avLst/>
          </a:prstGeom>
          <a:solidFill>
            <a:srgbClr val="00478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chemeClr val="hlink"/>
              </a:solidFill>
            </a:endParaRPr>
          </a:p>
        </p:txBody>
      </p:sp>
      <p:pic>
        <p:nvPicPr>
          <p:cNvPr id="9220" name="Picture 4" descr="footerfaa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275" y="6286500"/>
            <a:ext cx="1609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p:cNvSpPr txBox="1">
            <a:spLocks noChangeArrowheads="1"/>
          </p:cNvSpPr>
          <p:nvPr/>
        </p:nvSpPr>
        <p:spPr bwMode="auto">
          <a:xfrm>
            <a:off x="2457478" y="162377"/>
            <a:ext cx="422904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4400" dirty="0" smtClean="0">
                <a:solidFill>
                  <a:schemeClr val="tx2"/>
                </a:solidFill>
              </a:rPr>
              <a:t>BACKGROUND</a:t>
            </a:r>
            <a:endParaRPr lang="en-US" altLang="en-US" sz="4400" dirty="0">
              <a:solidFill>
                <a:schemeClr val="tx2"/>
              </a:solidFill>
            </a:endParaRPr>
          </a:p>
        </p:txBody>
      </p:sp>
      <p:pic>
        <p:nvPicPr>
          <p:cNvPr id="2" name="Picture 1"/>
          <p:cNvPicPr>
            <a:picLocks noChangeAspect="1"/>
          </p:cNvPicPr>
          <p:nvPr/>
        </p:nvPicPr>
        <p:blipFill>
          <a:blip r:embed="rId6"/>
          <a:stretch>
            <a:fillRect/>
          </a:stretch>
        </p:blipFill>
        <p:spPr>
          <a:xfrm>
            <a:off x="3581401" y="914401"/>
            <a:ext cx="5352142" cy="4495800"/>
          </a:xfrm>
          <a:prstGeom prst="rect">
            <a:avLst/>
          </a:prstGeom>
        </p:spPr>
      </p:pic>
      <p:sp>
        <p:nvSpPr>
          <p:cNvPr id="3" name="Slide Number Placeholder 2"/>
          <p:cNvSpPr>
            <a:spLocks noGrp="1"/>
          </p:cNvSpPr>
          <p:nvPr>
            <p:ph type="sldNum" sz="quarter" idx="12"/>
          </p:nvPr>
        </p:nvSpPr>
        <p:spPr/>
        <p:txBody>
          <a:bodyPr/>
          <a:lstStyle/>
          <a:p>
            <a:fld id="{465833EF-DF3F-4683-8796-D76C2D0B862A}" type="slidenum">
              <a:rPr lang="en-US" altLang="en-US" smtClean="0"/>
              <a:pPr/>
              <a:t>2</a:t>
            </a:fld>
            <a:endParaRPr lang="en-US" altLang="en-US"/>
          </a:p>
        </p:txBody>
      </p:sp>
      <p:sp>
        <p:nvSpPr>
          <p:cNvPr id="8" name="Slide Number Placeholder 3"/>
          <p:cNvSpPr txBox="1">
            <a:spLocks/>
          </p:cNvSpPr>
          <p:nvPr/>
        </p:nvSpPr>
        <p:spPr bwMode="auto">
          <a:xfrm>
            <a:off x="228600" y="6401447"/>
            <a:ext cx="414130" cy="3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FCF1E461-79EA-4603-A633-C05D1247058A}" type="slidenum">
              <a:rPr lang="en-US" altLang="en-US" sz="1600" b="1" smtClean="0">
                <a:solidFill>
                  <a:srgbClr val="FFFF00"/>
                </a:solidFill>
              </a:rPr>
              <a:pPr/>
              <a:t>2</a:t>
            </a:fld>
            <a:endParaRPr lang="en-US" altLang="en-US" sz="1600" b="1" dirty="0">
              <a:solidFill>
                <a:srgbClr val="FFFF00"/>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p:transition advTm="375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481137"/>
            <a:ext cx="3810000" cy="4495800"/>
          </a:xfrm>
        </p:spPr>
        <p:txBody>
          <a:bodyPr/>
          <a:lstStyle/>
          <a:p>
            <a:pPr algn="l" eaLnBrk="1" hangingPunct="1"/>
            <a:r>
              <a:rPr lang="en-US" sz="1800" dirty="0" smtClean="0"/>
              <a:t>During high positive and negative Gz exposures, the body has difficulty moving blood through tissues at elevations significantly above or below the heart.</a:t>
            </a:r>
            <a:br>
              <a:rPr lang="en-US" sz="1800" dirty="0" smtClean="0"/>
            </a:br>
            <a:r>
              <a:rPr lang="en-US" sz="1800" dirty="0"/>
              <a:t/>
            </a:r>
            <a:br>
              <a:rPr lang="en-US" sz="1800" dirty="0"/>
            </a:br>
            <a:r>
              <a:rPr lang="en-US" sz="1800" dirty="0" smtClean="0"/>
              <a:t>Brain and eye function can be affected.</a:t>
            </a:r>
            <a:br>
              <a:rPr lang="en-US" sz="1800" dirty="0" smtClean="0"/>
            </a:br>
            <a:r>
              <a:rPr lang="en-US" sz="1800" dirty="0"/>
              <a:t/>
            </a:r>
            <a:br>
              <a:rPr lang="en-US" sz="1800" dirty="0"/>
            </a:br>
            <a:r>
              <a:rPr lang="en-US" sz="1800" dirty="0" smtClean="0"/>
              <a:t>If the onset is slow enough, visual warning symptoms occur in time to take action before GLOC. </a:t>
            </a:r>
            <a:br>
              <a:rPr lang="en-US" sz="1800" dirty="0" smtClean="0"/>
            </a:br>
            <a:r>
              <a:rPr lang="en-US" sz="1800" dirty="0" smtClean="0"/>
              <a:t/>
            </a:r>
            <a:br>
              <a:rPr lang="en-US" sz="1800" dirty="0" smtClean="0"/>
            </a:br>
            <a:r>
              <a:rPr lang="en-US" sz="1800" dirty="0" smtClean="0"/>
              <a:t>As </a:t>
            </a:r>
            <a:r>
              <a:rPr lang="en-US" sz="1800" dirty="0"/>
              <a:t>early as WWI pilots had learned to recognize visual symptoms as a warning to avoid GLOC.</a:t>
            </a:r>
            <a:endParaRPr lang="en-US" altLang="en-US" sz="1800" b="1" dirty="0" smtClean="0"/>
          </a:p>
        </p:txBody>
      </p:sp>
      <p:sp>
        <p:nvSpPr>
          <p:cNvPr id="9219" name="Rectangle 3"/>
          <p:cNvSpPr>
            <a:spLocks noChangeArrowheads="1"/>
          </p:cNvSpPr>
          <p:nvPr/>
        </p:nvSpPr>
        <p:spPr bwMode="auto">
          <a:xfrm>
            <a:off x="0" y="6248400"/>
            <a:ext cx="9144000" cy="609600"/>
          </a:xfrm>
          <a:prstGeom prst="rect">
            <a:avLst/>
          </a:prstGeom>
          <a:solidFill>
            <a:srgbClr val="00478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chemeClr val="hlink"/>
              </a:solidFill>
            </a:endParaRPr>
          </a:p>
        </p:txBody>
      </p:sp>
      <p:pic>
        <p:nvPicPr>
          <p:cNvPr id="9220" name="Picture 4" descr="footerfaa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275" y="6286500"/>
            <a:ext cx="1609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p:cNvSpPr txBox="1">
            <a:spLocks noChangeArrowheads="1"/>
          </p:cNvSpPr>
          <p:nvPr/>
        </p:nvSpPr>
        <p:spPr bwMode="auto">
          <a:xfrm>
            <a:off x="2457478" y="162377"/>
            <a:ext cx="470032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4400" dirty="0" smtClean="0">
                <a:solidFill>
                  <a:schemeClr val="tx2"/>
                </a:solidFill>
              </a:rPr>
              <a:t>BACKGROUND II</a:t>
            </a:r>
            <a:endParaRPr lang="en-US" altLang="en-US" sz="4400" dirty="0">
              <a:solidFill>
                <a:schemeClr val="tx2"/>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2480" y="1478960"/>
            <a:ext cx="3648075" cy="4410075"/>
          </a:xfrm>
          <a:prstGeom prst="rect">
            <a:avLst/>
          </a:prstGeom>
        </p:spPr>
      </p:pic>
      <p:sp>
        <p:nvSpPr>
          <p:cNvPr id="2" name="Slide Number Placeholder 1"/>
          <p:cNvSpPr>
            <a:spLocks noGrp="1"/>
          </p:cNvSpPr>
          <p:nvPr>
            <p:ph type="sldNum" sz="quarter" idx="12"/>
          </p:nvPr>
        </p:nvSpPr>
        <p:spPr/>
        <p:txBody>
          <a:bodyPr/>
          <a:lstStyle/>
          <a:p>
            <a:fld id="{465833EF-DF3F-4683-8796-D76C2D0B862A}" type="slidenum">
              <a:rPr lang="en-US" altLang="en-US" smtClean="0"/>
              <a:pPr/>
              <a:t>3</a:t>
            </a:fld>
            <a:endParaRPr lang="en-US" altLang="en-US"/>
          </a:p>
        </p:txBody>
      </p:sp>
      <p:sp>
        <p:nvSpPr>
          <p:cNvPr id="8" name="Slide Number Placeholder 3"/>
          <p:cNvSpPr txBox="1">
            <a:spLocks/>
          </p:cNvSpPr>
          <p:nvPr/>
        </p:nvSpPr>
        <p:spPr bwMode="auto">
          <a:xfrm>
            <a:off x="228600" y="6401447"/>
            <a:ext cx="414130" cy="3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FCF1E461-79EA-4603-A633-C05D1247058A}" type="slidenum">
              <a:rPr lang="en-US" altLang="en-US" sz="1600" b="1" smtClean="0">
                <a:solidFill>
                  <a:srgbClr val="FFFF00"/>
                </a:solidFill>
              </a:rPr>
              <a:pPr/>
              <a:t>3</a:t>
            </a:fld>
            <a:endParaRPr lang="en-US" altLang="en-US" sz="1600" b="1" dirty="0">
              <a:solidFill>
                <a:srgbClr val="FFFF00"/>
              </a:solidFill>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25403401"/>
      </p:ext>
    </p:extLst>
  </p:cSld>
  <p:clrMapOvr>
    <a:masterClrMapping/>
  </p:clrMapOvr>
  <p:transition advTm="446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4648200" y="2043768"/>
            <a:ext cx="4153685" cy="4014290"/>
          </a:xfrm>
          <a:prstGeom prst="rect">
            <a:avLst/>
          </a:prstGeom>
        </p:spPr>
      </p:pic>
      <p:sp>
        <p:nvSpPr>
          <p:cNvPr id="9218" name="Rectangle 2"/>
          <p:cNvSpPr>
            <a:spLocks noGrp="1" noChangeArrowheads="1"/>
          </p:cNvSpPr>
          <p:nvPr>
            <p:ph type="title"/>
          </p:nvPr>
        </p:nvSpPr>
        <p:spPr>
          <a:xfrm>
            <a:off x="571500" y="914557"/>
            <a:ext cx="8001000" cy="5105400"/>
          </a:xfrm>
        </p:spPr>
        <p:txBody>
          <a:bodyPr/>
          <a:lstStyle/>
          <a:p>
            <a:pPr algn="l" eaLnBrk="1" hangingPunct="1"/>
            <a:r>
              <a:rPr lang="en-US" sz="2000" dirty="0">
                <a:solidFill>
                  <a:srgbClr val="7030A0"/>
                </a:solidFill>
              </a:rPr>
              <a:t>10-year average is about 7 incidents related to GLOC per year according to Air Force Safety Center </a:t>
            </a:r>
            <a:r>
              <a:rPr lang="en-US" sz="2000" dirty="0" smtClean="0"/>
              <a:t/>
            </a:r>
            <a:br>
              <a:rPr lang="en-US" sz="2000" dirty="0" smtClean="0"/>
            </a:br>
            <a:r>
              <a:rPr lang="en-US" sz="2000" dirty="0"/>
              <a:t/>
            </a:r>
            <a:br>
              <a:rPr lang="en-US" sz="2000" dirty="0"/>
            </a:br>
            <a:r>
              <a:rPr lang="en-US" sz="2000" dirty="0" smtClean="0"/>
              <a:t>Many factors affect susceptibility beyond individual physiology</a:t>
            </a:r>
            <a:br>
              <a:rPr lang="en-US" sz="2000" dirty="0" smtClean="0"/>
            </a:br>
            <a:r>
              <a:rPr lang="en-US" sz="2000" dirty="0"/>
              <a:t/>
            </a:r>
            <a:br>
              <a:rPr lang="en-US" sz="2000" dirty="0"/>
            </a:br>
            <a:r>
              <a:rPr lang="en-US" sz="2000" dirty="0" smtClean="0"/>
              <a:t>The modern anti-GLOC toolkit includes: </a:t>
            </a:r>
            <a:br>
              <a:rPr lang="en-US" sz="2000" dirty="0" smtClean="0"/>
            </a:br>
            <a:r>
              <a:rPr lang="en-US" sz="2000" dirty="0" smtClean="0"/>
              <a:t>    </a:t>
            </a:r>
            <a:r>
              <a:rPr lang="en-US" sz="2000" dirty="0" smtClean="0">
                <a:solidFill>
                  <a:srgbClr val="0070C0"/>
                </a:solidFill>
              </a:rPr>
              <a:t>Targeted muscle straining exercises</a:t>
            </a:r>
            <a:br>
              <a:rPr lang="en-US" sz="2000" dirty="0" smtClean="0">
                <a:solidFill>
                  <a:srgbClr val="0070C0"/>
                </a:solidFill>
              </a:rPr>
            </a:br>
            <a:r>
              <a:rPr lang="en-US" sz="2000" dirty="0" smtClean="0">
                <a:solidFill>
                  <a:srgbClr val="0070C0"/>
                </a:solidFill>
              </a:rPr>
              <a:t>    Pressure breathing gear  </a:t>
            </a:r>
            <a:br>
              <a:rPr lang="en-US" sz="2000" dirty="0" smtClean="0">
                <a:solidFill>
                  <a:srgbClr val="0070C0"/>
                </a:solidFill>
              </a:rPr>
            </a:br>
            <a:r>
              <a:rPr lang="en-US" sz="2000" dirty="0" smtClean="0">
                <a:solidFill>
                  <a:srgbClr val="0070C0"/>
                </a:solidFill>
              </a:rPr>
              <a:t>    Suit</a:t>
            </a:r>
            <a:br>
              <a:rPr lang="en-US" sz="2000" dirty="0" smtClean="0">
                <a:solidFill>
                  <a:srgbClr val="0070C0"/>
                </a:solidFill>
              </a:rPr>
            </a:br>
            <a:r>
              <a:rPr lang="en-US" sz="2000" dirty="0" smtClean="0">
                <a:solidFill>
                  <a:srgbClr val="0070C0"/>
                </a:solidFill>
              </a:rPr>
              <a:t>    Recent exposure to high G forces</a:t>
            </a:r>
            <a:r>
              <a:rPr lang="en-US" sz="2000" dirty="0" smtClean="0">
                <a:solidFill>
                  <a:srgbClr val="00B050"/>
                </a:solidFill>
              </a:rPr>
              <a:t/>
            </a:r>
            <a:br>
              <a:rPr lang="en-US" sz="2000" dirty="0" smtClean="0">
                <a:solidFill>
                  <a:srgbClr val="00B050"/>
                </a:solidFill>
              </a:rPr>
            </a:br>
            <a:r>
              <a:rPr lang="en-US" sz="2000" dirty="0"/>
              <a:t/>
            </a:r>
            <a:br>
              <a:rPr lang="en-US" sz="2000" dirty="0"/>
            </a:br>
            <a:r>
              <a:rPr lang="en-US" sz="2000" dirty="0" smtClean="0"/>
              <a:t>Negative influences:</a:t>
            </a:r>
            <a:br>
              <a:rPr lang="en-US" sz="2000" dirty="0" smtClean="0"/>
            </a:br>
            <a:r>
              <a:rPr lang="en-US" sz="2000" dirty="0" smtClean="0"/>
              <a:t>    </a:t>
            </a:r>
            <a:r>
              <a:rPr lang="en-US" sz="2000" dirty="0" smtClean="0">
                <a:solidFill>
                  <a:srgbClr val="C00000"/>
                </a:solidFill>
              </a:rPr>
              <a:t>Fatigue </a:t>
            </a:r>
            <a:br>
              <a:rPr lang="en-US" sz="2000" dirty="0" smtClean="0">
                <a:solidFill>
                  <a:srgbClr val="C00000"/>
                </a:solidFill>
              </a:rPr>
            </a:br>
            <a:r>
              <a:rPr lang="en-US" sz="2000" dirty="0" smtClean="0">
                <a:solidFill>
                  <a:srgbClr val="C00000"/>
                </a:solidFill>
              </a:rPr>
              <a:t>    Dehydration </a:t>
            </a:r>
            <a:br>
              <a:rPr lang="en-US" sz="2000" dirty="0" smtClean="0">
                <a:solidFill>
                  <a:srgbClr val="C00000"/>
                </a:solidFill>
              </a:rPr>
            </a:br>
            <a:r>
              <a:rPr lang="en-US" sz="2000" dirty="0" smtClean="0">
                <a:solidFill>
                  <a:srgbClr val="C00000"/>
                </a:solidFill>
              </a:rPr>
              <a:t>    Hyperthermia</a:t>
            </a:r>
            <a:br>
              <a:rPr lang="en-US" sz="2000" dirty="0" smtClean="0">
                <a:solidFill>
                  <a:srgbClr val="C00000"/>
                </a:solidFill>
              </a:rPr>
            </a:br>
            <a:r>
              <a:rPr lang="en-US" sz="2000" dirty="0" smtClean="0">
                <a:solidFill>
                  <a:srgbClr val="C00000"/>
                </a:solidFill>
              </a:rPr>
              <a:t>    Medications</a:t>
            </a:r>
            <a:endParaRPr lang="en-US" altLang="en-US" sz="2000" b="1" dirty="0" smtClean="0">
              <a:solidFill>
                <a:srgbClr val="C00000"/>
              </a:solidFill>
            </a:endParaRPr>
          </a:p>
        </p:txBody>
      </p:sp>
      <p:sp>
        <p:nvSpPr>
          <p:cNvPr id="9219" name="Rectangle 3"/>
          <p:cNvSpPr>
            <a:spLocks noChangeArrowheads="1"/>
          </p:cNvSpPr>
          <p:nvPr/>
        </p:nvSpPr>
        <p:spPr bwMode="auto">
          <a:xfrm>
            <a:off x="0" y="6248400"/>
            <a:ext cx="9144000" cy="609600"/>
          </a:xfrm>
          <a:prstGeom prst="rect">
            <a:avLst/>
          </a:prstGeom>
          <a:solidFill>
            <a:srgbClr val="00478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chemeClr val="hlink"/>
              </a:solidFill>
            </a:endParaRPr>
          </a:p>
        </p:txBody>
      </p:sp>
      <p:pic>
        <p:nvPicPr>
          <p:cNvPr id="9220" name="Picture 4" descr="footerfaa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4275" y="6286500"/>
            <a:ext cx="1609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p:cNvSpPr txBox="1">
            <a:spLocks noChangeArrowheads="1"/>
          </p:cNvSpPr>
          <p:nvPr/>
        </p:nvSpPr>
        <p:spPr bwMode="auto">
          <a:xfrm>
            <a:off x="2143290" y="145116"/>
            <a:ext cx="485742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4400" dirty="0" smtClean="0">
                <a:solidFill>
                  <a:schemeClr val="tx2"/>
                </a:solidFill>
              </a:rPr>
              <a:t>BACKGROUND III</a:t>
            </a:r>
            <a:endParaRPr lang="en-US" altLang="en-US" sz="4400" dirty="0">
              <a:solidFill>
                <a:schemeClr val="tx2"/>
              </a:solidFill>
            </a:endParaRPr>
          </a:p>
        </p:txBody>
      </p:sp>
      <p:sp>
        <p:nvSpPr>
          <p:cNvPr id="3" name="TextBox 2"/>
          <p:cNvSpPr txBox="1"/>
          <p:nvPr/>
        </p:nvSpPr>
        <p:spPr>
          <a:xfrm>
            <a:off x="7258571" y="5672513"/>
            <a:ext cx="1290738" cy="307777"/>
          </a:xfrm>
          <a:prstGeom prst="rect">
            <a:avLst/>
          </a:prstGeom>
          <a:noFill/>
        </p:spPr>
        <p:txBody>
          <a:bodyPr wrap="none" rtlCol="0">
            <a:spAutoFit/>
          </a:bodyPr>
          <a:lstStyle/>
          <a:p>
            <a:r>
              <a:rPr lang="en-US" sz="1400" dirty="0" smtClean="0"/>
              <a:t>(CASA, 2001)</a:t>
            </a:r>
            <a:endParaRPr lang="en-US" sz="1400" dirty="0"/>
          </a:p>
        </p:txBody>
      </p:sp>
      <p:sp>
        <p:nvSpPr>
          <p:cNvPr id="4" name="Slide Number Placeholder 3"/>
          <p:cNvSpPr>
            <a:spLocks noGrp="1"/>
          </p:cNvSpPr>
          <p:nvPr>
            <p:ph type="sldNum" sz="quarter" idx="12"/>
          </p:nvPr>
        </p:nvSpPr>
        <p:spPr/>
        <p:txBody>
          <a:bodyPr/>
          <a:lstStyle/>
          <a:p>
            <a:fld id="{465833EF-DF3F-4683-8796-D76C2D0B862A}" type="slidenum">
              <a:rPr lang="en-US" altLang="en-US" smtClean="0"/>
              <a:pPr/>
              <a:t>4</a:t>
            </a:fld>
            <a:endParaRPr lang="en-US" altLang="en-US"/>
          </a:p>
        </p:txBody>
      </p:sp>
      <p:sp>
        <p:nvSpPr>
          <p:cNvPr id="9" name="Slide Number Placeholder 3"/>
          <p:cNvSpPr txBox="1">
            <a:spLocks/>
          </p:cNvSpPr>
          <p:nvPr/>
        </p:nvSpPr>
        <p:spPr bwMode="auto">
          <a:xfrm>
            <a:off x="228600" y="6401447"/>
            <a:ext cx="414130" cy="3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FCF1E461-79EA-4603-A633-C05D1247058A}" type="slidenum">
              <a:rPr lang="en-US" altLang="en-US" sz="1600" b="1" smtClean="0">
                <a:solidFill>
                  <a:srgbClr val="FFFF00"/>
                </a:solidFill>
              </a:rPr>
              <a:pPr/>
              <a:t>4</a:t>
            </a:fld>
            <a:endParaRPr lang="en-US" altLang="en-US" sz="1600" b="1" dirty="0">
              <a:solidFill>
                <a:srgbClr val="FFFF00"/>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7787067"/>
      </p:ext>
    </p:extLst>
  </p:cSld>
  <p:clrMapOvr>
    <a:masterClrMapping/>
  </p:clrMapOvr>
  <p:transition advTm="540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stretch>
            <a:fillRect/>
          </a:stretch>
        </p:blipFill>
        <p:spPr>
          <a:xfrm>
            <a:off x="4021029" y="381000"/>
            <a:ext cx="5122971" cy="3729398"/>
          </a:xfrm>
          <a:prstGeom prst="rect">
            <a:avLst/>
          </a:prstGeom>
        </p:spPr>
      </p:pic>
      <p:sp>
        <p:nvSpPr>
          <p:cNvPr id="18434" name="Rectangle 2"/>
          <p:cNvSpPr>
            <a:spLocks noGrp="1" noChangeArrowheads="1"/>
          </p:cNvSpPr>
          <p:nvPr>
            <p:ph type="ctrTitle"/>
          </p:nvPr>
        </p:nvSpPr>
        <p:spPr>
          <a:xfrm>
            <a:off x="685800" y="205460"/>
            <a:ext cx="7772400" cy="381000"/>
          </a:xfrm>
        </p:spPr>
        <p:txBody>
          <a:bodyPr/>
          <a:lstStyle/>
          <a:p>
            <a:pPr eaLnBrk="1" hangingPunct="1"/>
            <a:r>
              <a:rPr lang="en-US" altLang="en-US" dirty="0" smtClean="0"/>
              <a:t>CGEM BASICS</a:t>
            </a:r>
          </a:p>
        </p:txBody>
      </p:sp>
      <p:sp>
        <p:nvSpPr>
          <p:cNvPr id="18435" name="Rectangle 3"/>
          <p:cNvSpPr>
            <a:spLocks noGrp="1" noChangeArrowheads="1"/>
          </p:cNvSpPr>
          <p:nvPr>
            <p:ph type="subTitle" idx="1"/>
          </p:nvPr>
        </p:nvSpPr>
        <p:spPr>
          <a:xfrm>
            <a:off x="304800" y="765371"/>
            <a:ext cx="4191000" cy="5483029"/>
          </a:xfrm>
        </p:spPr>
        <p:txBody>
          <a:bodyPr/>
          <a:lstStyle/>
          <a:p>
            <a:pPr algn="l"/>
            <a:r>
              <a:rPr lang="en-US" sz="1800" dirty="0" smtClean="0"/>
              <a:t>The </a:t>
            </a:r>
            <a:r>
              <a:rPr lang="en-US" sz="1800" dirty="0">
                <a:solidFill>
                  <a:srgbClr val="0070C0"/>
                </a:solidFill>
              </a:rPr>
              <a:t>Civil Aerospace Medical Institute G-Effects Model (CGEM)</a:t>
            </a:r>
            <a:r>
              <a:rPr lang="en-US" sz="1800" dirty="0"/>
              <a:t> </a:t>
            </a:r>
            <a:r>
              <a:rPr lang="en-US" sz="1800" dirty="0" smtClean="0"/>
              <a:t>is a physics </a:t>
            </a:r>
            <a:r>
              <a:rPr lang="en-US" sz="1800" dirty="0"/>
              <a:t>and physiology based </a:t>
            </a:r>
            <a:r>
              <a:rPr lang="en-US" sz="1800" dirty="0" smtClean="0"/>
              <a:t>model that tracks resource flow and use in target cell groups.  </a:t>
            </a:r>
          </a:p>
          <a:p>
            <a:pPr algn="l"/>
            <a:r>
              <a:rPr lang="en-US" sz="1800" dirty="0" smtClean="0"/>
              <a:t>Basic assumptions:</a:t>
            </a:r>
          </a:p>
          <a:p>
            <a:pPr marL="285750" indent="-285750" algn="l">
              <a:buFont typeface="Arial" panose="020B0604020202020204" pitchFamily="34" charset="0"/>
              <a:buChar char="•"/>
            </a:pPr>
            <a:r>
              <a:rPr lang="en-US" sz="1800" dirty="0"/>
              <a:t>Oxygen flow is </a:t>
            </a:r>
            <a:r>
              <a:rPr lang="en-US" sz="1800" dirty="0" smtClean="0"/>
              <a:t>a suitable </a:t>
            </a:r>
            <a:r>
              <a:rPr lang="en-US" sz="1800" dirty="0"/>
              <a:t>proxy for cell supply </a:t>
            </a:r>
            <a:r>
              <a:rPr lang="en-US" sz="1800" dirty="0" smtClean="0"/>
              <a:t>flow </a:t>
            </a:r>
            <a:endParaRPr lang="en-US" sz="1800" dirty="0"/>
          </a:p>
          <a:p>
            <a:pPr marL="285750" indent="-285750" algn="l">
              <a:buFont typeface="Arial" panose="020B0604020202020204" pitchFamily="34" charset="0"/>
              <a:buChar char="•"/>
            </a:pPr>
            <a:r>
              <a:rPr lang="en-US" sz="1800" dirty="0" smtClean="0"/>
              <a:t>Cells require a certain amount of resource flow per unit time to maintain normal function </a:t>
            </a:r>
          </a:p>
          <a:p>
            <a:pPr marL="285750" indent="-285750" algn="l">
              <a:buFont typeface="Arial" panose="020B0604020202020204" pitchFamily="34" charset="0"/>
              <a:buChar char="•"/>
            </a:pPr>
            <a:r>
              <a:rPr lang="en-US" sz="1800" dirty="0" smtClean="0"/>
              <a:t>Cells have a metabolic reserve to draw upon temporarily if supply flow is reduced or interrupted </a:t>
            </a:r>
          </a:p>
          <a:p>
            <a:pPr marL="285750" indent="-285750" algn="l">
              <a:buFont typeface="Arial" panose="020B0604020202020204" pitchFamily="34" charset="0"/>
              <a:buChar char="•"/>
            </a:pPr>
            <a:r>
              <a:rPr lang="en-US" sz="1800" dirty="0" smtClean="0"/>
              <a:t>When the reserve is exhausted, a cell converts to a “survival mode” state until conditions improve or it dies</a:t>
            </a:r>
          </a:p>
          <a:p>
            <a:pPr algn="l" eaLnBrk="1" hangingPunct="1">
              <a:lnSpc>
                <a:spcPct val="80000"/>
              </a:lnSpc>
            </a:pPr>
            <a:r>
              <a:rPr lang="en-US" altLang="en-US" sz="1800" dirty="0" smtClean="0"/>
              <a:t>.</a:t>
            </a:r>
          </a:p>
          <a:p>
            <a:pPr algn="l" eaLnBrk="1" hangingPunct="1">
              <a:lnSpc>
                <a:spcPct val="80000"/>
              </a:lnSpc>
            </a:pPr>
            <a:endParaRPr lang="en-US" altLang="en-US" sz="1800" dirty="0" smtClean="0"/>
          </a:p>
          <a:p>
            <a:pPr algn="l" eaLnBrk="1" hangingPunct="1">
              <a:lnSpc>
                <a:spcPct val="80000"/>
              </a:lnSpc>
            </a:pPr>
            <a:endParaRPr lang="en-US" altLang="en-US" sz="2000" dirty="0"/>
          </a:p>
        </p:txBody>
      </p:sp>
      <p:sp>
        <p:nvSpPr>
          <p:cNvPr id="18436" name="Rectangle 4"/>
          <p:cNvSpPr>
            <a:spLocks noChangeArrowheads="1"/>
          </p:cNvSpPr>
          <p:nvPr/>
        </p:nvSpPr>
        <p:spPr bwMode="auto">
          <a:xfrm>
            <a:off x="0" y="6248400"/>
            <a:ext cx="9144000" cy="609600"/>
          </a:xfrm>
          <a:prstGeom prst="rect">
            <a:avLst/>
          </a:prstGeom>
          <a:solidFill>
            <a:srgbClr val="00478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9999"/>
              </a:solidFill>
              <a:effectLst/>
              <a:uLnTx/>
              <a:uFillTx/>
              <a:latin typeface="Arial" panose="020B0604020202020204" pitchFamily="34" charset="0"/>
              <a:ea typeface="+mn-ea"/>
              <a:cs typeface="+mn-cs"/>
            </a:endParaRPr>
          </a:p>
        </p:txBody>
      </p:sp>
      <p:pic>
        <p:nvPicPr>
          <p:cNvPr id="18437" name="Picture 5" descr="footerfaa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4275" y="6286500"/>
            <a:ext cx="1609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724400" y="4110398"/>
            <a:ext cx="4038600" cy="1754326"/>
          </a:xfrm>
          <a:prstGeom prst="rect">
            <a:avLst/>
          </a:prstGeom>
          <a:noFill/>
        </p:spPr>
        <p:txBody>
          <a:bodyPr wrap="square" rtlCol="0">
            <a:spAutoFit/>
          </a:bodyPr>
          <a:lstStyle/>
          <a:p>
            <a:r>
              <a:rPr lang="en-US" dirty="0" err="1"/>
              <a:t>Grayout</a:t>
            </a:r>
            <a:r>
              <a:rPr lang="en-US" dirty="0"/>
              <a:t>, peripheral light loss, and blackout occur because of inadequate flow at the retina (i.e., retinal ischemia). Intraocular pressure must be overcome by local arterial pressure to prevent visual symptoms. </a:t>
            </a:r>
          </a:p>
        </p:txBody>
      </p:sp>
      <p:sp>
        <p:nvSpPr>
          <p:cNvPr id="11" name="Slide Number Placeholder 3"/>
          <p:cNvSpPr>
            <a:spLocks noGrp="1"/>
          </p:cNvSpPr>
          <p:nvPr>
            <p:ph type="sldNum" sz="quarter" idx="12"/>
          </p:nvPr>
        </p:nvSpPr>
        <p:spPr>
          <a:xfrm>
            <a:off x="228600" y="6401447"/>
            <a:ext cx="414130" cy="354305"/>
          </a:xfrm>
        </p:spPr>
        <p:txBody>
          <a:bodyPr/>
          <a:lstStyle/>
          <a:p>
            <a:fld id="{FCF1E461-79EA-4603-A633-C05D1247058A}" type="slidenum">
              <a:rPr lang="en-US" altLang="en-US" sz="1600" b="1" smtClean="0">
                <a:solidFill>
                  <a:srgbClr val="FFFF00"/>
                </a:solidFill>
              </a:rPr>
              <a:pPr/>
              <a:t>5</a:t>
            </a:fld>
            <a:endParaRPr lang="en-US" altLang="en-US" sz="1600" b="1" dirty="0">
              <a:solidFill>
                <a:srgbClr val="FFFF0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80759612"/>
      </p:ext>
    </p:extLst>
  </p:cSld>
  <p:clrMapOvr>
    <a:masterClrMapping/>
  </p:clrMapOvr>
  <p:transition advTm="915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05460"/>
            <a:ext cx="7772400" cy="381000"/>
          </a:xfrm>
        </p:spPr>
        <p:txBody>
          <a:bodyPr/>
          <a:lstStyle/>
          <a:p>
            <a:pPr eaLnBrk="1" hangingPunct="1"/>
            <a:r>
              <a:rPr lang="en-US" altLang="en-US" dirty="0" smtClean="0"/>
              <a:t>CONSCIOUSNESS</a:t>
            </a:r>
          </a:p>
        </p:txBody>
      </p:sp>
      <p:sp>
        <p:nvSpPr>
          <p:cNvPr id="18436" name="Rectangle 4"/>
          <p:cNvSpPr>
            <a:spLocks noChangeArrowheads="1"/>
          </p:cNvSpPr>
          <p:nvPr/>
        </p:nvSpPr>
        <p:spPr bwMode="auto">
          <a:xfrm>
            <a:off x="0" y="6248400"/>
            <a:ext cx="9144000" cy="609600"/>
          </a:xfrm>
          <a:prstGeom prst="rect">
            <a:avLst/>
          </a:prstGeom>
          <a:solidFill>
            <a:srgbClr val="00478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9999"/>
              </a:solidFill>
              <a:effectLst/>
              <a:uLnTx/>
              <a:uFillTx/>
              <a:latin typeface="Arial" panose="020B0604020202020204" pitchFamily="34" charset="0"/>
              <a:ea typeface="+mn-ea"/>
              <a:cs typeface="+mn-cs"/>
            </a:endParaRPr>
          </a:p>
        </p:txBody>
      </p:sp>
      <p:pic>
        <p:nvPicPr>
          <p:cNvPr id="18437" name="Picture 5" descr="footerfaa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275" y="6286500"/>
            <a:ext cx="1609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75561" y="1155272"/>
            <a:ext cx="4495800" cy="4524315"/>
          </a:xfrm>
          <a:prstGeom prst="rect">
            <a:avLst/>
          </a:prstGeom>
          <a:noFill/>
        </p:spPr>
        <p:txBody>
          <a:bodyPr wrap="square" rtlCol="0">
            <a:spAutoFit/>
          </a:bodyPr>
          <a:lstStyle/>
          <a:p>
            <a:pPr marL="285750" lvl="0" indent="-285750">
              <a:buFont typeface="Arial" panose="020B0604020202020204" pitchFamily="34" charset="0"/>
              <a:buChar char="•"/>
            </a:pPr>
            <a:r>
              <a:rPr lang="en-US" dirty="0" smtClean="0"/>
              <a:t>As blood flow through various parts of the brain and eyes slows, cell reserves can empty and functions can be lost, leading to A-LOC, G-LOC, etc.</a:t>
            </a:r>
          </a:p>
          <a:p>
            <a:pPr lvl="0"/>
            <a:endParaRPr lang="en-US" dirty="0" smtClean="0"/>
          </a:p>
          <a:p>
            <a:pPr marL="285750" indent="-285750">
              <a:buFont typeface="Arial" panose="020B0604020202020204" pitchFamily="34" charset="0"/>
              <a:buChar char="•"/>
            </a:pPr>
            <a:r>
              <a:rPr lang="en-US" dirty="0" smtClean="0"/>
              <a:t>While </a:t>
            </a:r>
            <a:r>
              <a:rPr lang="en-US" dirty="0"/>
              <a:t>there are multiple centers of the brain involved in consciousness, for modeling cerebral blood flow the center of consciousness in the brain was selected to be located halfway between the base of the brain and the center of mass of the eye. </a:t>
            </a:r>
            <a:endParaRPr lang="en-US" dirty="0" smtClean="0"/>
          </a:p>
          <a:p>
            <a:endParaRPr lang="en-US" dirty="0"/>
          </a:p>
          <a:p>
            <a:pPr marL="285750" lvl="0" indent="-285750">
              <a:buFont typeface="Arial" panose="020B0604020202020204" pitchFamily="34" charset="0"/>
              <a:buChar char="•"/>
            </a:pPr>
            <a:r>
              <a:rPr lang="en-US" dirty="0" smtClean="0"/>
              <a:t>After G-LOC, brain cells must </a:t>
            </a:r>
            <a:r>
              <a:rPr lang="en-US" dirty="0"/>
              <a:t>restore </a:t>
            </a:r>
            <a:r>
              <a:rPr lang="en-US" dirty="0" smtClean="0"/>
              <a:t> </a:t>
            </a:r>
            <a:r>
              <a:rPr lang="en-US" dirty="0"/>
              <a:t>cellular reserves before resuming useful consciousness.  </a:t>
            </a:r>
          </a:p>
        </p:txBody>
      </p:sp>
      <p:pic>
        <p:nvPicPr>
          <p:cNvPr id="4" name="Picture 3"/>
          <p:cNvPicPr>
            <a:picLocks noChangeAspect="1"/>
          </p:cNvPicPr>
          <p:nvPr/>
        </p:nvPicPr>
        <p:blipFill>
          <a:blip r:embed="rId6"/>
          <a:stretch>
            <a:fillRect/>
          </a:stretch>
        </p:blipFill>
        <p:spPr>
          <a:xfrm>
            <a:off x="4938231" y="984594"/>
            <a:ext cx="3400906" cy="5128648"/>
          </a:xfrm>
          <a:prstGeom prst="rect">
            <a:avLst/>
          </a:prstGeom>
        </p:spPr>
      </p:pic>
      <p:sp>
        <p:nvSpPr>
          <p:cNvPr id="10" name="Slide Number Placeholder 3"/>
          <p:cNvSpPr>
            <a:spLocks noGrp="1"/>
          </p:cNvSpPr>
          <p:nvPr>
            <p:ph type="sldNum" sz="quarter" idx="12"/>
          </p:nvPr>
        </p:nvSpPr>
        <p:spPr>
          <a:xfrm>
            <a:off x="228600" y="6401447"/>
            <a:ext cx="414130" cy="354305"/>
          </a:xfrm>
        </p:spPr>
        <p:txBody>
          <a:bodyPr/>
          <a:lstStyle/>
          <a:p>
            <a:fld id="{FCF1E461-79EA-4603-A633-C05D1247058A}" type="slidenum">
              <a:rPr lang="en-US" altLang="en-US" sz="1600" b="1" smtClean="0">
                <a:solidFill>
                  <a:srgbClr val="FFFF00"/>
                </a:solidFill>
              </a:rPr>
              <a:pPr/>
              <a:t>6</a:t>
            </a:fld>
            <a:endParaRPr lang="en-US" altLang="en-US" sz="1600" b="1" dirty="0">
              <a:solidFill>
                <a:srgbClr val="FFFF00"/>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47548410"/>
      </p:ext>
    </p:extLst>
  </p:cSld>
  <p:clrMapOvr>
    <a:masterClrMapping/>
  </p:clrMapOvr>
  <p:transition advTm="415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120077"/>
            <a:ext cx="7772400" cy="914400"/>
          </a:xfrm>
        </p:spPr>
        <p:txBody>
          <a:bodyPr/>
          <a:lstStyle/>
          <a:p>
            <a:pPr eaLnBrk="1" hangingPunct="1"/>
            <a:r>
              <a:rPr lang="en-US" altLang="en-US" sz="4000" dirty="0" smtClean="0"/>
              <a:t>GCEM FEATURES </a:t>
            </a:r>
          </a:p>
        </p:txBody>
      </p:sp>
      <p:sp>
        <p:nvSpPr>
          <p:cNvPr id="5123" name="Rectangle 3"/>
          <p:cNvSpPr>
            <a:spLocks noGrp="1" noChangeArrowheads="1"/>
          </p:cNvSpPr>
          <p:nvPr>
            <p:ph type="subTitle" idx="1"/>
          </p:nvPr>
        </p:nvSpPr>
        <p:spPr>
          <a:xfrm>
            <a:off x="4953001" y="863084"/>
            <a:ext cx="3886201" cy="5181600"/>
          </a:xfrm>
        </p:spPr>
        <p:txBody>
          <a:bodyPr/>
          <a:lstStyle/>
          <a:p>
            <a:pPr algn="l"/>
            <a:r>
              <a:rPr lang="en-US" sz="1800" b="1" dirty="0">
                <a:solidFill>
                  <a:srgbClr val="0070C0"/>
                </a:solidFill>
              </a:rPr>
              <a:t>Simulation options</a:t>
            </a:r>
          </a:p>
          <a:p>
            <a:pPr algn="l"/>
            <a:r>
              <a:rPr lang="en-US" sz="1800" dirty="0">
                <a:solidFill>
                  <a:srgbClr val="0070C0"/>
                </a:solidFill>
              </a:rPr>
              <a:t>The user can choose any of three simulation options: </a:t>
            </a:r>
            <a:endParaRPr lang="en-US" sz="1800" dirty="0" smtClean="0">
              <a:solidFill>
                <a:srgbClr val="0070C0"/>
              </a:solidFill>
            </a:endParaRPr>
          </a:p>
          <a:p>
            <a:pPr marL="285750" indent="-285750" algn="l">
              <a:buFont typeface="Arial" panose="020B0604020202020204" pitchFamily="34" charset="0"/>
              <a:buChar char="•"/>
            </a:pPr>
            <a:r>
              <a:rPr lang="en-US" sz="1800" dirty="0" smtClean="0">
                <a:solidFill>
                  <a:srgbClr val="0070C0"/>
                </a:solidFill>
              </a:rPr>
              <a:t>a </a:t>
            </a:r>
            <a:r>
              <a:rPr lang="en-US" sz="1800" dirty="0">
                <a:solidFill>
                  <a:srgbClr val="0070C0"/>
                </a:solidFill>
              </a:rPr>
              <a:t>series of simulations with acceleration profiles similar to historical centrifuge experiments</a:t>
            </a:r>
            <a:r>
              <a:rPr lang="en-US" sz="1800" dirty="0" smtClean="0">
                <a:solidFill>
                  <a:srgbClr val="0070C0"/>
                </a:solidFill>
              </a:rPr>
              <a:t>,</a:t>
            </a:r>
          </a:p>
          <a:p>
            <a:pPr marL="285750" indent="-285750" algn="l">
              <a:buFont typeface="Arial" panose="020B0604020202020204" pitchFamily="34" charset="0"/>
              <a:buChar char="•"/>
            </a:pPr>
            <a:r>
              <a:rPr lang="en-US" sz="1800" dirty="0" smtClean="0">
                <a:solidFill>
                  <a:srgbClr val="0070C0"/>
                </a:solidFill>
              </a:rPr>
              <a:t> </a:t>
            </a:r>
            <a:r>
              <a:rPr lang="en-US" sz="1800" dirty="0">
                <a:solidFill>
                  <a:srgbClr val="0070C0"/>
                </a:solidFill>
              </a:rPr>
              <a:t>a single simulation of a centrifuge experiment, or </a:t>
            </a:r>
            <a:endParaRPr lang="en-US" sz="1800" dirty="0" smtClean="0">
              <a:solidFill>
                <a:srgbClr val="0070C0"/>
              </a:solidFill>
            </a:endParaRPr>
          </a:p>
          <a:p>
            <a:pPr marL="285750" indent="-285750" algn="l">
              <a:buFont typeface="Arial" panose="020B0604020202020204" pitchFamily="34" charset="0"/>
              <a:buChar char="•"/>
            </a:pPr>
            <a:r>
              <a:rPr lang="en-US" sz="1800" dirty="0" smtClean="0">
                <a:solidFill>
                  <a:srgbClr val="0070C0"/>
                </a:solidFill>
              </a:rPr>
              <a:t>a </a:t>
            </a:r>
            <a:r>
              <a:rPr lang="en-US" sz="1800" dirty="0">
                <a:solidFill>
                  <a:srgbClr val="0070C0"/>
                </a:solidFill>
              </a:rPr>
              <a:t>flight-like simulation, </a:t>
            </a:r>
            <a:r>
              <a:rPr lang="en-US" sz="1800" dirty="0" smtClean="0">
                <a:solidFill>
                  <a:srgbClr val="0070C0"/>
                </a:solidFill>
              </a:rPr>
              <a:t>with </a:t>
            </a:r>
            <a:r>
              <a:rPr lang="en-US" sz="1800" dirty="0">
                <a:solidFill>
                  <a:srgbClr val="0070C0"/>
                </a:solidFill>
              </a:rPr>
              <a:t>all aspects of the acceleration profile </a:t>
            </a:r>
            <a:r>
              <a:rPr lang="en-US" sz="1800" dirty="0" smtClean="0">
                <a:solidFill>
                  <a:srgbClr val="0070C0"/>
                </a:solidFill>
              </a:rPr>
              <a:t>defined </a:t>
            </a:r>
            <a:r>
              <a:rPr lang="en-US" sz="1800" dirty="0">
                <a:solidFill>
                  <a:srgbClr val="0070C0"/>
                </a:solidFill>
              </a:rPr>
              <a:t>by the user in an external file</a:t>
            </a:r>
            <a:r>
              <a:rPr lang="en-US" sz="1800" dirty="0" smtClean="0">
                <a:solidFill>
                  <a:srgbClr val="0070C0"/>
                </a:solidFill>
              </a:rPr>
              <a:t>.</a:t>
            </a:r>
          </a:p>
          <a:p>
            <a:pPr algn="l"/>
            <a:r>
              <a:rPr lang="en-US" altLang="en-US" sz="1800" b="1" dirty="0" smtClean="0">
                <a:solidFill>
                  <a:srgbClr val="0070C0"/>
                </a:solidFill>
              </a:rPr>
              <a:t>Countermeasures</a:t>
            </a:r>
          </a:p>
          <a:p>
            <a:pPr algn="l"/>
            <a:r>
              <a:rPr lang="en-US" altLang="en-US" sz="1800" dirty="0" smtClean="0">
                <a:solidFill>
                  <a:srgbClr val="0070C0"/>
                </a:solidFill>
              </a:rPr>
              <a:t>7 parameters specify details of  muscle straining, PBG use, seat tilt, suit pressure and suit coverage</a:t>
            </a:r>
            <a:r>
              <a:rPr lang="en-US" altLang="en-US" sz="1800" dirty="0" smtClean="0"/>
              <a:t>. </a:t>
            </a:r>
            <a:r>
              <a:rPr lang="en-US" altLang="en-US" sz="2000" dirty="0" smtClean="0"/>
              <a:t>	</a:t>
            </a:r>
          </a:p>
        </p:txBody>
      </p:sp>
      <p:sp>
        <p:nvSpPr>
          <p:cNvPr id="5124" name="Rectangle 4"/>
          <p:cNvSpPr>
            <a:spLocks noChangeArrowheads="1"/>
          </p:cNvSpPr>
          <p:nvPr/>
        </p:nvSpPr>
        <p:spPr bwMode="auto">
          <a:xfrm>
            <a:off x="0" y="6248400"/>
            <a:ext cx="9144000" cy="609600"/>
          </a:xfrm>
          <a:prstGeom prst="rect">
            <a:avLst/>
          </a:prstGeom>
          <a:solidFill>
            <a:srgbClr val="00478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chemeClr val="hlink"/>
              </a:solidFill>
            </a:endParaRPr>
          </a:p>
        </p:txBody>
      </p:sp>
      <p:pic>
        <p:nvPicPr>
          <p:cNvPr id="5125" name="Picture 5" descr="footerfaa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275" y="6286500"/>
            <a:ext cx="1609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304798" y="857624"/>
            <a:ext cx="4267201" cy="4801314"/>
          </a:xfrm>
          <a:prstGeom prst="rect">
            <a:avLst/>
          </a:prstGeom>
          <a:noFill/>
        </p:spPr>
        <p:txBody>
          <a:bodyPr wrap="square" rtlCol="0">
            <a:spAutoFit/>
          </a:bodyPr>
          <a:lstStyle/>
          <a:p>
            <a:r>
              <a:rPr lang="en-US" b="1" dirty="0" smtClean="0">
                <a:solidFill>
                  <a:srgbClr val="31578F"/>
                </a:solidFill>
              </a:rPr>
              <a:t>Simulated Experimental Participants</a:t>
            </a:r>
          </a:p>
          <a:p>
            <a:r>
              <a:rPr lang="en-US" dirty="0" smtClean="0">
                <a:solidFill>
                  <a:srgbClr val="31578F"/>
                </a:solidFill>
              </a:rPr>
              <a:t>Physiology is defined using 12 parameters</a:t>
            </a:r>
          </a:p>
          <a:p>
            <a:endParaRPr lang="en-US" dirty="0" smtClean="0">
              <a:solidFill>
                <a:srgbClr val="31578F"/>
              </a:solidFill>
            </a:endParaRPr>
          </a:p>
          <a:p>
            <a:r>
              <a:rPr lang="en-US" dirty="0" smtClean="0">
                <a:solidFill>
                  <a:srgbClr val="31578F"/>
                </a:solidFill>
              </a:rPr>
              <a:t>The user can choose one of six predefined physiologies</a:t>
            </a:r>
          </a:p>
          <a:p>
            <a:pPr marL="285750" indent="-285750">
              <a:buFont typeface="Arial" panose="020B0604020202020204" pitchFamily="34" charset="0"/>
              <a:buChar char="•"/>
            </a:pPr>
            <a:r>
              <a:rPr lang="en-US" dirty="0" smtClean="0">
                <a:solidFill>
                  <a:srgbClr val="31578F"/>
                </a:solidFill>
              </a:rPr>
              <a:t>3 males (normal low, normal, normal high)</a:t>
            </a:r>
          </a:p>
          <a:p>
            <a:pPr marL="285750" indent="-285750">
              <a:buFont typeface="Arial" panose="020B0604020202020204" pitchFamily="34" charset="0"/>
              <a:buChar char="•"/>
            </a:pPr>
            <a:r>
              <a:rPr lang="en-US" dirty="0" smtClean="0">
                <a:solidFill>
                  <a:srgbClr val="31578F"/>
                </a:solidFill>
              </a:rPr>
              <a:t>3 females</a:t>
            </a:r>
            <a:r>
              <a:rPr lang="en-US" dirty="0">
                <a:solidFill>
                  <a:srgbClr val="31578F"/>
                </a:solidFill>
              </a:rPr>
              <a:t> (normal low, normal, normal high)</a:t>
            </a:r>
            <a:endParaRPr lang="en-US" dirty="0" smtClean="0">
              <a:solidFill>
                <a:srgbClr val="31578F"/>
              </a:solidFill>
            </a:endParaRPr>
          </a:p>
          <a:p>
            <a:r>
              <a:rPr lang="en-US" dirty="0" smtClean="0">
                <a:solidFill>
                  <a:srgbClr val="31578F"/>
                </a:solidFill>
              </a:rPr>
              <a:t>                          --OR-- </a:t>
            </a:r>
          </a:p>
          <a:p>
            <a:r>
              <a:rPr lang="en-US" dirty="0" smtClean="0">
                <a:solidFill>
                  <a:srgbClr val="31578F"/>
                </a:solidFill>
              </a:rPr>
              <a:t>choose the parameter values*</a:t>
            </a:r>
          </a:p>
          <a:p>
            <a:endParaRPr lang="en-US" dirty="0" smtClean="0">
              <a:solidFill>
                <a:srgbClr val="31578F"/>
              </a:solidFill>
            </a:endParaRPr>
          </a:p>
          <a:p>
            <a:r>
              <a:rPr lang="en-US" dirty="0" smtClean="0">
                <a:solidFill>
                  <a:srgbClr val="31578F"/>
                </a:solidFill>
              </a:rPr>
              <a:t>Predefined physiologies span a large range of physiologically normal people that are of acceptable height to be U.S. fighter pilots.</a:t>
            </a:r>
          </a:p>
        </p:txBody>
      </p:sp>
      <p:sp>
        <p:nvSpPr>
          <p:cNvPr id="2" name="TextBox 1"/>
          <p:cNvSpPr txBox="1"/>
          <p:nvPr/>
        </p:nvSpPr>
        <p:spPr>
          <a:xfrm>
            <a:off x="297872" y="5860018"/>
            <a:ext cx="8387874" cy="369332"/>
          </a:xfrm>
          <a:prstGeom prst="rect">
            <a:avLst/>
          </a:prstGeom>
          <a:noFill/>
        </p:spPr>
        <p:txBody>
          <a:bodyPr wrap="none" rtlCol="0">
            <a:spAutoFit/>
          </a:bodyPr>
          <a:lstStyle/>
          <a:p>
            <a:r>
              <a:rPr lang="en-US" dirty="0" smtClean="0">
                <a:solidFill>
                  <a:srgbClr val="31578F"/>
                </a:solidFill>
              </a:rPr>
              <a:t>*Pharmaceutical effect and abnormal conditions can be modeled by adjustments</a:t>
            </a:r>
            <a:endParaRPr lang="en-US" dirty="0">
              <a:solidFill>
                <a:srgbClr val="31578F"/>
              </a:solidFill>
            </a:endParaRPr>
          </a:p>
        </p:txBody>
      </p:sp>
      <p:sp>
        <p:nvSpPr>
          <p:cNvPr id="10" name="Slide Number Placeholder 3"/>
          <p:cNvSpPr>
            <a:spLocks noGrp="1"/>
          </p:cNvSpPr>
          <p:nvPr>
            <p:ph type="sldNum" sz="quarter" idx="12"/>
          </p:nvPr>
        </p:nvSpPr>
        <p:spPr>
          <a:xfrm>
            <a:off x="228600" y="6401447"/>
            <a:ext cx="414130" cy="354305"/>
          </a:xfrm>
        </p:spPr>
        <p:txBody>
          <a:bodyPr/>
          <a:lstStyle/>
          <a:p>
            <a:fld id="{FCF1E461-79EA-4603-A633-C05D1247058A}" type="slidenum">
              <a:rPr lang="en-US" altLang="en-US" sz="1600" b="1" smtClean="0">
                <a:solidFill>
                  <a:srgbClr val="FFFF00"/>
                </a:solidFill>
              </a:rPr>
              <a:pPr/>
              <a:t>7</a:t>
            </a:fld>
            <a:endParaRPr lang="en-US" altLang="en-US" sz="1600" b="1" dirty="0">
              <a:solidFill>
                <a:srgbClr val="FFFF00"/>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70580574"/>
      </p:ext>
    </p:extLst>
  </p:cSld>
  <p:clrMapOvr>
    <a:masterClrMapping/>
  </p:clrMapOvr>
  <mc:AlternateContent xmlns:mc="http://schemas.openxmlformats.org/markup-compatibility/2006">
    <mc:Choice xmlns:p14="http://schemas.microsoft.com/office/powerpoint/2010/main" Requires="p14">
      <p:transition spd="slow" p14:dur="2000" advTm="91561"/>
    </mc:Choice>
    <mc:Fallback>
      <p:transition spd="slow" advTm="91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11502"/>
            <a:ext cx="7772400" cy="914400"/>
          </a:xfrm>
        </p:spPr>
        <p:txBody>
          <a:bodyPr/>
          <a:lstStyle/>
          <a:p>
            <a:pPr eaLnBrk="1" hangingPunct="1"/>
            <a:r>
              <a:rPr lang="en-US" altLang="en-US" dirty="0" smtClean="0"/>
              <a:t>RESULTS: GLOC Onset</a:t>
            </a:r>
          </a:p>
        </p:txBody>
      </p:sp>
      <p:sp>
        <p:nvSpPr>
          <p:cNvPr id="29700" name="Rectangle 4"/>
          <p:cNvSpPr>
            <a:spLocks noChangeArrowheads="1"/>
          </p:cNvSpPr>
          <p:nvPr/>
        </p:nvSpPr>
        <p:spPr bwMode="auto">
          <a:xfrm>
            <a:off x="0" y="6248400"/>
            <a:ext cx="9144000" cy="609600"/>
          </a:xfrm>
          <a:prstGeom prst="rect">
            <a:avLst/>
          </a:prstGeom>
          <a:solidFill>
            <a:srgbClr val="00478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chemeClr val="hlink"/>
              </a:solidFill>
            </a:endParaRPr>
          </a:p>
        </p:txBody>
      </p:sp>
      <p:pic>
        <p:nvPicPr>
          <p:cNvPr id="29701" name="Picture 5" descr="footerfaa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275" y="6286500"/>
            <a:ext cx="1609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6"/>
          <a:stretch>
            <a:fillRect/>
          </a:stretch>
        </p:blipFill>
        <p:spPr>
          <a:xfrm>
            <a:off x="727301" y="685800"/>
            <a:ext cx="7262212" cy="5181600"/>
          </a:xfrm>
          <a:prstGeom prst="rect">
            <a:avLst/>
          </a:prstGeom>
        </p:spPr>
      </p:pic>
      <p:sp>
        <p:nvSpPr>
          <p:cNvPr id="12" name="Slide Number Placeholder 3"/>
          <p:cNvSpPr>
            <a:spLocks noGrp="1"/>
          </p:cNvSpPr>
          <p:nvPr>
            <p:ph type="sldNum" sz="quarter" idx="12"/>
          </p:nvPr>
        </p:nvSpPr>
        <p:spPr>
          <a:xfrm>
            <a:off x="228600" y="6401447"/>
            <a:ext cx="414130" cy="354305"/>
          </a:xfrm>
        </p:spPr>
        <p:txBody>
          <a:bodyPr/>
          <a:lstStyle/>
          <a:p>
            <a:fld id="{FCF1E461-79EA-4603-A633-C05D1247058A}" type="slidenum">
              <a:rPr lang="en-US" altLang="en-US" sz="1600" b="1" smtClean="0">
                <a:solidFill>
                  <a:srgbClr val="FFFF00"/>
                </a:solidFill>
              </a:rPr>
              <a:pPr/>
              <a:t>8</a:t>
            </a:fld>
            <a:endParaRPr lang="en-US" altLang="en-US" sz="1600" b="1" dirty="0">
              <a:solidFill>
                <a:srgbClr val="FFFF0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702"/>
    </mc:Choice>
    <mc:Fallback>
      <p:transition spd="slow" advTm="72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2986" y="6230403"/>
            <a:ext cx="9156986" cy="621846"/>
          </a:xfrm>
          <a:prstGeom prst="rect">
            <a:avLst/>
          </a:prstGeom>
        </p:spPr>
      </p:pic>
      <p:pic>
        <p:nvPicPr>
          <p:cNvPr id="6" name="Picture 5"/>
          <p:cNvPicPr>
            <a:picLocks noChangeAspect="1"/>
          </p:cNvPicPr>
          <p:nvPr/>
        </p:nvPicPr>
        <p:blipFill>
          <a:blip r:embed="rId5"/>
          <a:stretch>
            <a:fillRect/>
          </a:stretch>
        </p:blipFill>
        <p:spPr>
          <a:xfrm>
            <a:off x="7391400" y="6254789"/>
            <a:ext cx="1609483" cy="573074"/>
          </a:xfrm>
          <a:prstGeom prst="rect">
            <a:avLst/>
          </a:prstGeom>
        </p:spPr>
      </p:pic>
      <p:sp>
        <p:nvSpPr>
          <p:cNvPr id="2" name="Title 1"/>
          <p:cNvSpPr>
            <a:spLocks noGrp="1"/>
          </p:cNvSpPr>
          <p:nvPr>
            <p:ph type="title"/>
          </p:nvPr>
        </p:nvSpPr>
        <p:spPr>
          <a:xfrm>
            <a:off x="457200" y="274638"/>
            <a:ext cx="8229600" cy="865364"/>
          </a:xfrm>
        </p:spPr>
        <p:txBody>
          <a:bodyPr/>
          <a:lstStyle/>
          <a:p>
            <a:r>
              <a:rPr lang="en-US" dirty="0" smtClean="0"/>
              <a:t>RESULTS: Duration of Absolute Incapacitation</a:t>
            </a:r>
            <a:endParaRPr lang="en-US" dirty="0"/>
          </a:p>
        </p:txBody>
      </p:sp>
      <p:pic>
        <p:nvPicPr>
          <p:cNvPr id="11" name="Picture 10"/>
          <p:cNvPicPr>
            <a:picLocks noChangeAspect="1"/>
          </p:cNvPicPr>
          <p:nvPr/>
        </p:nvPicPr>
        <p:blipFill>
          <a:blip r:embed="rId6"/>
          <a:stretch>
            <a:fillRect/>
          </a:stretch>
        </p:blipFill>
        <p:spPr>
          <a:xfrm>
            <a:off x="1745862" y="1575803"/>
            <a:ext cx="5639289" cy="4218798"/>
          </a:xfrm>
          <a:prstGeom prst="rect">
            <a:avLst/>
          </a:prstGeom>
        </p:spPr>
      </p:pic>
      <p:sp>
        <p:nvSpPr>
          <p:cNvPr id="12" name="Slide Number Placeholder 11"/>
          <p:cNvSpPr>
            <a:spLocks noGrp="1"/>
          </p:cNvSpPr>
          <p:nvPr>
            <p:ph type="sldNum" sz="quarter" idx="12"/>
          </p:nvPr>
        </p:nvSpPr>
        <p:spPr/>
        <p:txBody>
          <a:bodyPr/>
          <a:lstStyle/>
          <a:p>
            <a:fld id="{FCF1E461-79EA-4603-A633-C05D1247058A}" type="slidenum">
              <a:rPr lang="en-US" altLang="en-US" smtClean="0"/>
              <a:pPr/>
              <a:t>9</a:t>
            </a:fld>
            <a:endParaRPr lang="en-US" altLang="en-US"/>
          </a:p>
        </p:txBody>
      </p:sp>
      <p:sp>
        <p:nvSpPr>
          <p:cNvPr id="13" name="Slide Number Placeholder 3"/>
          <p:cNvSpPr txBox="1">
            <a:spLocks/>
          </p:cNvSpPr>
          <p:nvPr/>
        </p:nvSpPr>
        <p:spPr bwMode="auto">
          <a:xfrm>
            <a:off x="228600" y="6401447"/>
            <a:ext cx="414130" cy="3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FCF1E461-79EA-4603-A633-C05D1247058A}" type="slidenum">
              <a:rPr lang="en-US" altLang="en-US" sz="1600" b="1" smtClean="0">
                <a:solidFill>
                  <a:srgbClr val="FFFF00"/>
                </a:solidFill>
              </a:rPr>
              <a:pPr/>
              <a:t>9</a:t>
            </a:fld>
            <a:endParaRPr lang="en-US" altLang="en-US" sz="1600" b="1" dirty="0">
              <a:solidFill>
                <a:srgbClr val="FFFF00"/>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3382534"/>
      </p:ext>
    </p:extLst>
  </p:cSld>
  <p:clrMapOvr>
    <a:masterClrMapping/>
  </p:clrMapOvr>
  <mc:AlternateContent xmlns:mc="http://schemas.openxmlformats.org/markup-compatibility/2006">
    <mc:Choice xmlns:p14="http://schemas.microsoft.com/office/powerpoint/2010/main" Requires="p14">
      <p:transition spd="slow" p14:dur="2000" advTm="36103"/>
    </mc:Choice>
    <mc:Fallback>
      <p:transition spd="slow" advTm="36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60677</TotalTime>
  <Words>1665</Words>
  <Application>Microsoft Office PowerPoint</Application>
  <PresentationFormat>On-screen Show (4:3)</PresentationFormat>
  <Paragraphs>256</Paragraphs>
  <Slides>15</Slides>
  <Notes>12</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 New Roman</vt:lpstr>
      <vt:lpstr>Default Design</vt:lpstr>
      <vt:lpstr>PowerPoint Presentation</vt:lpstr>
      <vt:lpstr>Acceleration (G) effects are an important consideration in civil and military aviation because G-induced loss of consciousness (G-LOC), impaired consciousness, and visual effects all have the potential to result in aviation accidents.</vt:lpstr>
      <vt:lpstr>During high positive and negative Gz exposures, the body has difficulty moving blood through tissues at elevations significantly above or below the heart.  Brain and eye function can be affected.  If the onset is slow enough, visual warning symptoms occur in time to take action before GLOC.   As early as WWI pilots had learned to recognize visual symptoms as a warning to avoid GLOC.</vt:lpstr>
      <vt:lpstr>10-year average is about 7 incidents related to GLOC per year according to Air Force Safety Center   Many factors affect susceptibility beyond individual physiology  The modern anti-GLOC toolkit includes:      Targeted muscle straining exercises     Pressure breathing gear       Suit     Recent exposure to high G forces  Negative influences:     Fatigue      Dehydration      Hyperthermia     Medications</vt:lpstr>
      <vt:lpstr>CGEM BASICS</vt:lpstr>
      <vt:lpstr>CONSCIOUSNESS</vt:lpstr>
      <vt:lpstr>GCEM FEATURES </vt:lpstr>
      <vt:lpstr>RESULTS: GLOC Onset</vt:lpstr>
      <vt:lpstr>RESULTS: Duration of Absolute Incapacitation</vt:lpstr>
      <vt:lpstr>RESULTS: Countermeasures</vt:lpstr>
      <vt:lpstr>SAFETY: Safety of Aerobatics </vt:lpstr>
      <vt:lpstr>SAFETY: Medication and Other Effects </vt:lpstr>
      <vt:lpstr>PowerPoint Presentation</vt:lpstr>
      <vt:lpstr>PowerPoint Presentation</vt:lpstr>
      <vt:lpstr>PowerPoint Presentation</vt:lpstr>
    </vt:vector>
  </TitlesOfParts>
  <Company>DOT/FAA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DOT/FAA</dc:creator>
  <cp:lastModifiedBy>Copeland, Kyle (FAA)</cp:lastModifiedBy>
  <cp:revision>322</cp:revision>
  <dcterms:created xsi:type="dcterms:W3CDTF">2010-04-06T20:42:27Z</dcterms:created>
  <dcterms:modified xsi:type="dcterms:W3CDTF">2021-08-27T17:02:50Z</dcterms:modified>
</cp:coreProperties>
</file>